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Lst>
  <p:notesMasterIdLst>
    <p:notesMasterId r:id="rId35"/>
  </p:notesMasterIdLst>
  <p:handoutMasterIdLst>
    <p:handoutMasterId r:id="rId36"/>
  </p:handoutMasterIdLst>
  <p:sldIdLst>
    <p:sldId id="320" r:id="rId2"/>
    <p:sldId id="333" r:id="rId3"/>
    <p:sldId id="325" r:id="rId4"/>
    <p:sldId id="326" r:id="rId5"/>
    <p:sldId id="328" r:id="rId6"/>
    <p:sldId id="329" r:id="rId7"/>
    <p:sldId id="385" r:id="rId8"/>
    <p:sldId id="330" r:id="rId9"/>
    <p:sldId id="363" r:id="rId10"/>
    <p:sldId id="334" r:id="rId11"/>
    <p:sldId id="378" r:id="rId12"/>
    <p:sldId id="335" r:id="rId13"/>
    <p:sldId id="352" r:id="rId14"/>
    <p:sldId id="336" r:id="rId15"/>
    <p:sldId id="337" r:id="rId16"/>
    <p:sldId id="338" r:id="rId17"/>
    <p:sldId id="339" r:id="rId18"/>
    <p:sldId id="340" r:id="rId19"/>
    <p:sldId id="341" r:id="rId20"/>
    <p:sldId id="342" r:id="rId21"/>
    <p:sldId id="343" r:id="rId22"/>
    <p:sldId id="391" r:id="rId23"/>
    <p:sldId id="345" r:id="rId24"/>
    <p:sldId id="386" r:id="rId25"/>
    <p:sldId id="387" r:id="rId26"/>
    <p:sldId id="388" r:id="rId27"/>
    <p:sldId id="349" r:id="rId28"/>
    <p:sldId id="390" r:id="rId29"/>
    <p:sldId id="392" r:id="rId30"/>
    <p:sldId id="373" r:id="rId31"/>
    <p:sldId id="370" r:id="rId32"/>
    <p:sldId id="384" r:id="rId33"/>
    <p:sldId id="381" r:id="rId3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66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811" autoAdjust="0"/>
  </p:normalViewPr>
  <p:slideViewPr>
    <p:cSldViewPr>
      <p:cViewPr varScale="1">
        <p:scale>
          <a:sx n="61" d="100"/>
          <a:sy n="61" d="100"/>
        </p:scale>
        <p:origin x="12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63F481-AD39-4B64-B3F3-B9092F21062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893A4C6D-3CDB-4197-941F-44194FE32010}">
      <dgm:prSet phldrT="[Text]"/>
      <dgm:spPr/>
      <dgm:t>
        <a:bodyPr/>
        <a:lstStyle/>
        <a:p>
          <a:r>
            <a:rPr lang="en-US" dirty="0"/>
            <a:t>Urban runoff ordinance</a:t>
          </a:r>
        </a:p>
      </dgm:t>
    </dgm:pt>
    <dgm:pt modelId="{F9D8704F-3388-48F5-AE20-6375308F5D35}" type="parTrans" cxnId="{183DF062-082C-4A84-8AA9-86111A963829}">
      <dgm:prSet/>
      <dgm:spPr/>
      <dgm:t>
        <a:bodyPr/>
        <a:lstStyle/>
        <a:p>
          <a:endParaRPr lang="en-US"/>
        </a:p>
      </dgm:t>
    </dgm:pt>
    <dgm:pt modelId="{25878C6A-A194-480A-A23B-55BCFF0317B7}" type="sibTrans" cxnId="{183DF062-082C-4A84-8AA9-86111A963829}">
      <dgm:prSet/>
      <dgm:spPr/>
      <dgm:t>
        <a:bodyPr/>
        <a:lstStyle/>
        <a:p>
          <a:endParaRPr lang="en-US"/>
        </a:p>
      </dgm:t>
    </dgm:pt>
    <dgm:pt modelId="{A9ADF3B4-04EA-42C5-9748-D0ECFF2DA0EE}">
      <dgm:prSet/>
      <dgm:spPr/>
      <dgm:t>
        <a:bodyPr/>
        <a:lstStyle/>
        <a:p>
          <a:r>
            <a:rPr lang="en-US" dirty="0"/>
            <a:t>CGP projects</a:t>
          </a:r>
        </a:p>
      </dgm:t>
    </dgm:pt>
    <dgm:pt modelId="{D8504410-534E-4A88-A266-EB198F58B5D1}" type="parTrans" cxnId="{26CBC88E-3885-475A-BC9D-10F5988BDE3F}">
      <dgm:prSet/>
      <dgm:spPr/>
      <dgm:t>
        <a:bodyPr/>
        <a:lstStyle/>
        <a:p>
          <a:endParaRPr lang="en-US"/>
        </a:p>
      </dgm:t>
    </dgm:pt>
    <dgm:pt modelId="{F31D6014-FB33-4FE6-83B6-BD894AE62868}" type="sibTrans" cxnId="{26CBC88E-3885-475A-BC9D-10F5988BDE3F}">
      <dgm:prSet/>
      <dgm:spPr/>
      <dgm:t>
        <a:bodyPr/>
        <a:lstStyle/>
        <a:p>
          <a:endParaRPr lang="en-US"/>
        </a:p>
      </dgm:t>
    </dgm:pt>
    <dgm:pt modelId="{B781238C-C902-4118-965A-679BF8D17B1C}">
      <dgm:prSet/>
      <dgm:spPr>
        <a:ln w="3175"/>
      </dgm:spPr>
      <dgm:t>
        <a:bodyPr/>
        <a:lstStyle/>
        <a:p>
          <a:r>
            <a:rPr lang="en-US" dirty="0"/>
            <a:t>Protects water quality</a:t>
          </a:r>
        </a:p>
      </dgm:t>
    </dgm:pt>
    <dgm:pt modelId="{54C89B1F-D547-427A-BEF8-9899621AB494}" type="parTrans" cxnId="{BCE1FEBF-876F-4BF3-BA48-898F1BAD214A}">
      <dgm:prSet/>
      <dgm:spPr/>
      <dgm:t>
        <a:bodyPr/>
        <a:lstStyle/>
        <a:p>
          <a:endParaRPr lang="en-US"/>
        </a:p>
      </dgm:t>
    </dgm:pt>
    <dgm:pt modelId="{AD145D5B-9F28-4F0F-B91A-DB9B189726B5}" type="sibTrans" cxnId="{BCE1FEBF-876F-4BF3-BA48-898F1BAD214A}">
      <dgm:prSet/>
      <dgm:spPr/>
      <dgm:t>
        <a:bodyPr/>
        <a:lstStyle/>
        <a:p>
          <a:endParaRPr lang="en-US"/>
        </a:p>
      </dgm:t>
    </dgm:pt>
    <dgm:pt modelId="{76EF9186-F86F-45BF-8B46-F81503138559}">
      <dgm:prSet/>
      <dgm:spPr>
        <a:ln w="3175"/>
      </dgm:spPr>
      <dgm:t>
        <a:bodyPr/>
        <a:lstStyle/>
        <a:p>
          <a:r>
            <a:rPr lang="en-US" dirty="0"/>
            <a:t>Site specific plan to protect water quality</a:t>
          </a:r>
        </a:p>
      </dgm:t>
    </dgm:pt>
    <dgm:pt modelId="{6F7D440E-7D8D-40DB-A5F0-84BD11305507}" type="parTrans" cxnId="{3E379C4A-93E6-4E26-B166-AB117EB4B8EC}">
      <dgm:prSet/>
      <dgm:spPr/>
      <dgm:t>
        <a:bodyPr/>
        <a:lstStyle/>
        <a:p>
          <a:endParaRPr lang="en-US"/>
        </a:p>
      </dgm:t>
    </dgm:pt>
    <dgm:pt modelId="{F9518DAC-BFD6-4212-A069-B243A2C78D81}" type="sibTrans" cxnId="{3E379C4A-93E6-4E26-B166-AB117EB4B8EC}">
      <dgm:prSet/>
      <dgm:spPr/>
      <dgm:t>
        <a:bodyPr/>
        <a:lstStyle/>
        <a:p>
          <a:endParaRPr lang="en-US"/>
        </a:p>
      </dgm:t>
    </dgm:pt>
    <dgm:pt modelId="{C356D7C8-303D-46AD-BC09-9F379B13F1FD}">
      <dgm:prSet/>
      <dgm:spPr>
        <a:ln w="3175"/>
      </dgm:spPr>
      <dgm:t>
        <a:bodyPr/>
        <a:lstStyle/>
        <a:p>
          <a:pPr algn="l"/>
          <a:r>
            <a:rPr lang="en-US" dirty="0"/>
            <a:t>State NPDES permit	</a:t>
          </a:r>
        </a:p>
      </dgm:t>
    </dgm:pt>
    <dgm:pt modelId="{FF955031-1AB8-4139-B5DE-29D48E7B4B56}" type="parTrans" cxnId="{7770B6D9-9B18-41E8-AB97-DBFD0932A22B}">
      <dgm:prSet/>
      <dgm:spPr/>
      <dgm:t>
        <a:bodyPr/>
        <a:lstStyle/>
        <a:p>
          <a:endParaRPr lang="en-US"/>
        </a:p>
      </dgm:t>
    </dgm:pt>
    <dgm:pt modelId="{B88F5B10-EA4F-417E-A88F-C72794AF6B98}" type="sibTrans" cxnId="{7770B6D9-9B18-41E8-AB97-DBFD0932A22B}">
      <dgm:prSet/>
      <dgm:spPr/>
      <dgm:t>
        <a:bodyPr/>
        <a:lstStyle/>
        <a:p>
          <a:endParaRPr lang="en-US"/>
        </a:p>
      </dgm:t>
    </dgm:pt>
    <dgm:pt modelId="{AFCC78DC-BFD5-4006-986A-85925A1F04C9}">
      <dgm:prSet/>
      <dgm:spPr>
        <a:ln w="3175"/>
      </dgm:spPr>
      <dgm:t>
        <a:bodyPr/>
        <a:lstStyle/>
        <a:p>
          <a:r>
            <a:rPr lang="en-US" dirty="0"/>
            <a:t>Non-stormwater discharge provisions</a:t>
          </a:r>
        </a:p>
      </dgm:t>
    </dgm:pt>
    <dgm:pt modelId="{E0AC0B90-FD51-48C2-B49E-B7AA9B1814BC}" type="parTrans" cxnId="{8C03C13B-F8B9-4C74-8218-B64E94011CF9}">
      <dgm:prSet/>
      <dgm:spPr/>
      <dgm:t>
        <a:bodyPr/>
        <a:lstStyle/>
        <a:p>
          <a:endParaRPr lang="en-US"/>
        </a:p>
      </dgm:t>
    </dgm:pt>
    <dgm:pt modelId="{CC14305D-2401-432F-98A0-5688BDB52EBB}" type="sibTrans" cxnId="{8C03C13B-F8B9-4C74-8218-B64E94011CF9}">
      <dgm:prSet/>
      <dgm:spPr/>
      <dgm:t>
        <a:bodyPr/>
        <a:lstStyle/>
        <a:p>
          <a:endParaRPr lang="en-US"/>
        </a:p>
      </dgm:t>
    </dgm:pt>
    <dgm:pt modelId="{1CC019D1-27E6-42A2-A01C-3B5FE727DE7D}">
      <dgm:prSet/>
      <dgm:spPr/>
      <dgm:t>
        <a:bodyPr/>
        <a:lstStyle/>
        <a:p>
          <a:r>
            <a:rPr lang="en-US" dirty="0"/>
            <a:t>Outreach to all projects</a:t>
          </a:r>
        </a:p>
      </dgm:t>
    </dgm:pt>
    <dgm:pt modelId="{E27999D6-79CC-43A3-8AE5-F2409CDD84DD}" type="parTrans" cxnId="{F8581ED8-A283-45DF-8E0A-E738285B15A9}">
      <dgm:prSet/>
      <dgm:spPr/>
      <dgm:t>
        <a:bodyPr/>
        <a:lstStyle/>
        <a:p>
          <a:endParaRPr lang="en-US"/>
        </a:p>
      </dgm:t>
    </dgm:pt>
    <dgm:pt modelId="{7DE7C7B6-8894-4313-90E5-F883A21B5854}" type="sibTrans" cxnId="{F8581ED8-A283-45DF-8E0A-E738285B15A9}">
      <dgm:prSet/>
      <dgm:spPr/>
      <dgm:t>
        <a:bodyPr/>
        <a:lstStyle/>
        <a:p>
          <a:endParaRPr lang="en-US"/>
        </a:p>
      </dgm:t>
    </dgm:pt>
    <dgm:pt modelId="{E409FC5B-A346-484E-BAA2-268D0CB8D550}">
      <dgm:prSet/>
      <dgm:spPr>
        <a:ln w="3175"/>
      </dgm:spPr>
      <dgm:t>
        <a:bodyPr/>
        <a:lstStyle/>
        <a:p>
          <a:r>
            <a:rPr lang="en-US" dirty="0"/>
            <a:t>BMPs to minimize erosion and pollutant discharges</a:t>
          </a:r>
        </a:p>
      </dgm:t>
    </dgm:pt>
    <dgm:pt modelId="{C6822729-7D60-47AA-9574-D799F3C7D4E6}" type="parTrans" cxnId="{19750C22-A035-4AE0-AEDA-E9354FE2761D}">
      <dgm:prSet/>
      <dgm:spPr/>
      <dgm:t>
        <a:bodyPr/>
        <a:lstStyle/>
        <a:p>
          <a:endParaRPr lang="en-US"/>
        </a:p>
      </dgm:t>
    </dgm:pt>
    <dgm:pt modelId="{CD3C876E-915A-495D-B1D1-15EA80366754}" type="sibTrans" cxnId="{19750C22-A035-4AE0-AEDA-E9354FE2761D}">
      <dgm:prSet/>
      <dgm:spPr/>
      <dgm:t>
        <a:bodyPr/>
        <a:lstStyle/>
        <a:p>
          <a:endParaRPr lang="en-US"/>
        </a:p>
      </dgm:t>
    </dgm:pt>
    <dgm:pt modelId="{C442E540-1EC6-457D-99DC-EB5F0113E151}">
      <dgm:prSet phldrT="[Text]"/>
      <dgm:spPr/>
      <dgm:t>
        <a:bodyPr/>
        <a:lstStyle/>
        <a:p>
          <a:r>
            <a:rPr lang="en-US" dirty="0"/>
            <a:t>ESCP projects</a:t>
          </a:r>
        </a:p>
      </dgm:t>
    </dgm:pt>
    <dgm:pt modelId="{3838341E-FDC0-4E08-9895-B51867F7A230}" type="sibTrans" cxnId="{A94CDF46-BF1E-4EDF-A4CA-B1F4B34056E3}">
      <dgm:prSet/>
      <dgm:spPr/>
      <dgm:t>
        <a:bodyPr/>
        <a:lstStyle/>
        <a:p>
          <a:endParaRPr lang="en-US"/>
        </a:p>
      </dgm:t>
    </dgm:pt>
    <dgm:pt modelId="{D328FC7E-ED20-49DD-A96A-2FCDB9699654}" type="parTrans" cxnId="{A94CDF46-BF1E-4EDF-A4CA-B1F4B34056E3}">
      <dgm:prSet/>
      <dgm:spPr/>
      <dgm:t>
        <a:bodyPr/>
        <a:lstStyle/>
        <a:p>
          <a:endParaRPr lang="en-US"/>
        </a:p>
      </dgm:t>
    </dgm:pt>
    <dgm:pt modelId="{0215BF9C-C4BC-406F-81DA-FF62767519BF}" type="pres">
      <dgm:prSet presAssocID="{D463F481-AD39-4B64-B3F3-B9092F210621}" presName="Name0" presStyleCnt="0">
        <dgm:presLayoutVars>
          <dgm:dir/>
          <dgm:animLvl val="lvl"/>
          <dgm:resizeHandles/>
        </dgm:presLayoutVars>
      </dgm:prSet>
      <dgm:spPr/>
    </dgm:pt>
    <dgm:pt modelId="{B2A16142-CFCB-4E18-8609-8E2D9436A5EA}" type="pres">
      <dgm:prSet presAssocID="{893A4C6D-3CDB-4197-941F-44194FE32010}" presName="linNode" presStyleCnt="0"/>
      <dgm:spPr/>
    </dgm:pt>
    <dgm:pt modelId="{64F429B4-3A30-4DA7-BF5C-1C0D864A2367}" type="pres">
      <dgm:prSet presAssocID="{893A4C6D-3CDB-4197-941F-44194FE32010}" presName="parentShp" presStyleLbl="node1" presStyleIdx="0" presStyleCnt="4">
        <dgm:presLayoutVars>
          <dgm:bulletEnabled val="1"/>
        </dgm:presLayoutVars>
      </dgm:prSet>
      <dgm:spPr/>
    </dgm:pt>
    <dgm:pt modelId="{6322AD5D-9DB1-486A-B5D0-18772C290CBD}" type="pres">
      <dgm:prSet presAssocID="{893A4C6D-3CDB-4197-941F-44194FE32010}" presName="childShp" presStyleLbl="bgAccFollowNode1" presStyleIdx="0" presStyleCnt="4">
        <dgm:presLayoutVars>
          <dgm:bulletEnabled val="1"/>
        </dgm:presLayoutVars>
      </dgm:prSet>
      <dgm:spPr/>
    </dgm:pt>
    <dgm:pt modelId="{289B1757-5FE1-45B1-9054-6FD5B974B086}" type="pres">
      <dgm:prSet presAssocID="{25878C6A-A194-480A-A23B-55BCFF0317B7}" presName="spacing" presStyleCnt="0"/>
      <dgm:spPr/>
    </dgm:pt>
    <dgm:pt modelId="{B16C853F-146B-4B89-866C-616E338367E6}" type="pres">
      <dgm:prSet presAssocID="{1CC019D1-27E6-42A2-A01C-3B5FE727DE7D}" presName="linNode" presStyleCnt="0"/>
      <dgm:spPr/>
    </dgm:pt>
    <dgm:pt modelId="{ADC42074-D055-4D6F-B211-46518F3A9BF1}" type="pres">
      <dgm:prSet presAssocID="{1CC019D1-27E6-42A2-A01C-3B5FE727DE7D}" presName="parentShp" presStyleLbl="node1" presStyleIdx="1" presStyleCnt="4" custLinFactNeighborY="-1968">
        <dgm:presLayoutVars>
          <dgm:bulletEnabled val="1"/>
        </dgm:presLayoutVars>
      </dgm:prSet>
      <dgm:spPr/>
    </dgm:pt>
    <dgm:pt modelId="{A2B5FE62-3D70-4BF5-8C8D-AF8B19CAA6E6}" type="pres">
      <dgm:prSet presAssocID="{1CC019D1-27E6-42A2-A01C-3B5FE727DE7D}" presName="childShp" presStyleLbl="bgAccFollowNode1" presStyleIdx="1" presStyleCnt="4">
        <dgm:presLayoutVars>
          <dgm:bulletEnabled val="1"/>
        </dgm:presLayoutVars>
      </dgm:prSet>
      <dgm:spPr/>
    </dgm:pt>
    <dgm:pt modelId="{9478CF04-C948-42EA-8090-9DD50CE135E5}" type="pres">
      <dgm:prSet presAssocID="{7DE7C7B6-8894-4313-90E5-F883A21B5854}" presName="spacing" presStyleCnt="0"/>
      <dgm:spPr/>
    </dgm:pt>
    <dgm:pt modelId="{8342B72E-44FA-4A49-B1A1-66BBD82A7E53}" type="pres">
      <dgm:prSet presAssocID="{C442E540-1EC6-457D-99DC-EB5F0113E151}" presName="linNode" presStyleCnt="0"/>
      <dgm:spPr/>
    </dgm:pt>
    <dgm:pt modelId="{8E511867-D714-4DF6-B403-A120D89728FE}" type="pres">
      <dgm:prSet presAssocID="{C442E540-1EC6-457D-99DC-EB5F0113E151}" presName="parentShp" presStyleLbl="node1" presStyleIdx="2" presStyleCnt="4">
        <dgm:presLayoutVars>
          <dgm:bulletEnabled val="1"/>
        </dgm:presLayoutVars>
      </dgm:prSet>
      <dgm:spPr/>
    </dgm:pt>
    <dgm:pt modelId="{9F9ACFBF-BD37-4559-8482-5C5C9FF412AC}" type="pres">
      <dgm:prSet presAssocID="{C442E540-1EC6-457D-99DC-EB5F0113E151}" presName="childShp" presStyleLbl="bgAccFollowNode1" presStyleIdx="2" presStyleCnt="4">
        <dgm:presLayoutVars>
          <dgm:bulletEnabled val="1"/>
        </dgm:presLayoutVars>
      </dgm:prSet>
      <dgm:spPr/>
    </dgm:pt>
    <dgm:pt modelId="{152C715C-E1FC-46A9-B03A-370AEAF405D9}" type="pres">
      <dgm:prSet presAssocID="{3838341E-FDC0-4E08-9895-B51867F7A230}" presName="spacing" presStyleCnt="0"/>
      <dgm:spPr/>
    </dgm:pt>
    <dgm:pt modelId="{EE92136A-4025-472D-8F46-B1D36655FB30}" type="pres">
      <dgm:prSet presAssocID="{A9ADF3B4-04EA-42C5-9748-D0ECFF2DA0EE}" presName="linNode" presStyleCnt="0"/>
      <dgm:spPr/>
    </dgm:pt>
    <dgm:pt modelId="{34A14B83-E9E9-4CDB-8BC7-963274AB8ABA}" type="pres">
      <dgm:prSet presAssocID="{A9ADF3B4-04EA-42C5-9748-D0ECFF2DA0EE}" presName="parentShp" presStyleLbl="node1" presStyleIdx="3" presStyleCnt="4">
        <dgm:presLayoutVars>
          <dgm:bulletEnabled val="1"/>
        </dgm:presLayoutVars>
      </dgm:prSet>
      <dgm:spPr/>
    </dgm:pt>
    <dgm:pt modelId="{E9A4460F-59F9-437C-A07D-C3BC55E0245F}" type="pres">
      <dgm:prSet presAssocID="{A9ADF3B4-04EA-42C5-9748-D0ECFF2DA0EE}" presName="childShp" presStyleLbl="bgAccFollowNode1" presStyleIdx="3" presStyleCnt="4">
        <dgm:presLayoutVars>
          <dgm:bulletEnabled val="1"/>
        </dgm:presLayoutVars>
      </dgm:prSet>
      <dgm:spPr/>
    </dgm:pt>
  </dgm:ptLst>
  <dgm:cxnLst>
    <dgm:cxn modelId="{FE39F803-1733-45CF-81C6-A21B6A820D0E}" type="presOf" srcId="{C442E540-1EC6-457D-99DC-EB5F0113E151}" destId="{8E511867-D714-4DF6-B403-A120D89728FE}" srcOrd="0" destOrd="0" presId="urn:microsoft.com/office/officeart/2005/8/layout/vList6"/>
    <dgm:cxn modelId="{7650E705-E597-4421-848A-D9F9EE7D5289}" type="presOf" srcId="{1CC019D1-27E6-42A2-A01C-3B5FE727DE7D}" destId="{ADC42074-D055-4D6F-B211-46518F3A9BF1}" srcOrd="0" destOrd="0" presId="urn:microsoft.com/office/officeart/2005/8/layout/vList6"/>
    <dgm:cxn modelId="{53016E14-9C44-4301-A048-F2AC0A124FCC}" type="presOf" srcId="{893A4C6D-3CDB-4197-941F-44194FE32010}" destId="{64F429B4-3A30-4DA7-BF5C-1C0D864A2367}" srcOrd="0" destOrd="0" presId="urn:microsoft.com/office/officeart/2005/8/layout/vList6"/>
    <dgm:cxn modelId="{19750C22-A035-4AE0-AEDA-E9354FE2761D}" srcId="{1CC019D1-27E6-42A2-A01C-3B5FE727DE7D}" destId="{E409FC5B-A346-484E-BAA2-268D0CB8D550}" srcOrd="0" destOrd="0" parTransId="{C6822729-7D60-47AA-9574-D799F3C7D4E6}" sibTransId="{CD3C876E-915A-495D-B1D1-15EA80366754}"/>
    <dgm:cxn modelId="{8C03C13B-F8B9-4C74-8218-B64E94011CF9}" srcId="{B781238C-C902-4118-965A-679BF8D17B1C}" destId="{AFCC78DC-BFD5-4006-986A-85925A1F04C9}" srcOrd="0" destOrd="0" parTransId="{E0AC0B90-FD51-48C2-B49E-B7AA9B1814BC}" sibTransId="{CC14305D-2401-432F-98A0-5688BDB52EBB}"/>
    <dgm:cxn modelId="{183DF062-082C-4A84-8AA9-86111A963829}" srcId="{D463F481-AD39-4B64-B3F3-B9092F210621}" destId="{893A4C6D-3CDB-4197-941F-44194FE32010}" srcOrd="0" destOrd="0" parTransId="{F9D8704F-3388-48F5-AE20-6375308F5D35}" sibTransId="{25878C6A-A194-480A-A23B-55BCFF0317B7}"/>
    <dgm:cxn modelId="{A94CDF46-BF1E-4EDF-A4CA-B1F4B34056E3}" srcId="{D463F481-AD39-4B64-B3F3-B9092F210621}" destId="{C442E540-1EC6-457D-99DC-EB5F0113E151}" srcOrd="2" destOrd="0" parTransId="{D328FC7E-ED20-49DD-A96A-2FCDB9699654}" sibTransId="{3838341E-FDC0-4E08-9895-B51867F7A230}"/>
    <dgm:cxn modelId="{3E379C4A-93E6-4E26-B166-AB117EB4B8EC}" srcId="{C442E540-1EC6-457D-99DC-EB5F0113E151}" destId="{76EF9186-F86F-45BF-8B46-F81503138559}" srcOrd="0" destOrd="0" parTransId="{6F7D440E-7D8D-40DB-A5F0-84BD11305507}" sibTransId="{F9518DAC-BFD6-4212-A069-B243A2C78D81}"/>
    <dgm:cxn modelId="{0811B94B-A469-4100-AAA1-6216DE53EF6A}" type="presOf" srcId="{AFCC78DC-BFD5-4006-986A-85925A1F04C9}" destId="{6322AD5D-9DB1-486A-B5D0-18772C290CBD}" srcOrd="0" destOrd="1" presId="urn:microsoft.com/office/officeart/2005/8/layout/vList6"/>
    <dgm:cxn modelId="{1C0E0951-AFBB-48ED-B2B6-777864187820}" type="presOf" srcId="{D463F481-AD39-4B64-B3F3-B9092F210621}" destId="{0215BF9C-C4BC-406F-81DA-FF62767519BF}" srcOrd="0" destOrd="0" presId="urn:microsoft.com/office/officeart/2005/8/layout/vList6"/>
    <dgm:cxn modelId="{9C324D52-0BC8-4072-9C2C-AF7CAA4C712B}" type="presOf" srcId="{B781238C-C902-4118-965A-679BF8D17B1C}" destId="{6322AD5D-9DB1-486A-B5D0-18772C290CBD}" srcOrd="0" destOrd="0" presId="urn:microsoft.com/office/officeart/2005/8/layout/vList6"/>
    <dgm:cxn modelId="{26CBC88E-3885-475A-BC9D-10F5988BDE3F}" srcId="{D463F481-AD39-4B64-B3F3-B9092F210621}" destId="{A9ADF3B4-04EA-42C5-9748-D0ECFF2DA0EE}" srcOrd="3" destOrd="0" parTransId="{D8504410-534E-4A88-A266-EB198F58B5D1}" sibTransId="{F31D6014-FB33-4FE6-83B6-BD894AE62868}"/>
    <dgm:cxn modelId="{6FAD9094-4E51-4BCE-A65F-B75D16AFD35C}" type="presOf" srcId="{E409FC5B-A346-484E-BAA2-268D0CB8D550}" destId="{A2B5FE62-3D70-4BF5-8C8D-AF8B19CAA6E6}" srcOrd="0" destOrd="0" presId="urn:microsoft.com/office/officeart/2005/8/layout/vList6"/>
    <dgm:cxn modelId="{D880F9BB-1240-49BC-A723-150850A17041}" type="presOf" srcId="{A9ADF3B4-04EA-42C5-9748-D0ECFF2DA0EE}" destId="{34A14B83-E9E9-4CDB-8BC7-963274AB8ABA}" srcOrd="0" destOrd="0" presId="urn:microsoft.com/office/officeart/2005/8/layout/vList6"/>
    <dgm:cxn modelId="{BCE1FEBF-876F-4BF3-BA48-898F1BAD214A}" srcId="{893A4C6D-3CDB-4197-941F-44194FE32010}" destId="{B781238C-C902-4118-965A-679BF8D17B1C}" srcOrd="0" destOrd="0" parTransId="{54C89B1F-D547-427A-BEF8-9899621AB494}" sibTransId="{AD145D5B-9F28-4F0F-B91A-DB9B189726B5}"/>
    <dgm:cxn modelId="{F8581ED8-A283-45DF-8E0A-E738285B15A9}" srcId="{D463F481-AD39-4B64-B3F3-B9092F210621}" destId="{1CC019D1-27E6-42A2-A01C-3B5FE727DE7D}" srcOrd="1" destOrd="0" parTransId="{E27999D6-79CC-43A3-8AE5-F2409CDD84DD}" sibTransId="{7DE7C7B6-8894-4313-90E5-F883A21B5854}"/>
    <dgm:cxn modelId="{7770B6D9-9B18-41E8-AB97-DBFD0932A22B}" srcId="{A9ADF3B4-04EA-42C5-9748-D0ECFF2DA0EE}" destId="{C356D7C8-303D-46AD-BC09-9F379B13F1FD}" srcOrd="0" destOrd="0" parTransId="{FF955031-1AB8-4139-B5DE-29D48E7B4B56}" sibTransId="{B88F5B10-EA4F-417E-A88F-C72794AF6B98}"/>
    <dgm:cxn modelId="{05CEE4EB-B8EA-41D8-A52C-36D12B4F18C1}" type="presOf" srcId="{C356D7C8-303D-46AD-BC09-9F379B13F1FD}" destId="{E9A4460F-59F9-437C-A07D-C3BC55E0245F}" srcOrd="0" destOrd="0" presId="urn:microsoft.com/office/officeart/2005/8/layout/vList6"/>
    <dgm:cxn modelId="{E181D7FE-14A8-4BC5-B6F7-574AEBCFC802}" type="presOf" srcId="{76EF9186-F86F-45BF-8B46-F81503138559}" destId="{9F9ACFBF-BD37-4559-8482-5C5C9FF412AC}" srcOrd="0" destOrd="0" presId="urn:microsoft.com/office/officeart/2005/8/layout/vList6"/>
    <dgm:cxn modelId="{14D11242-A8B4-4AC2-8C4A-35B68C486E6D}" type="presParOf" srcId="{0215BF9C-C4BC-406F-81DA-FF62767519BF}" destId="{B2A16142-CFCB-4E18-8609-8E2D9436A5EA}" srcOrd="0" destOrd="0" presId="urn:microsoft.com/office/officeart/2005/8/layout/vList6"/>
    <dgm:cxn modelId="{E402D916-9B0E-4321-8012-ED9F2EB4DFE8}" type="presParOf" srcId="{B2A16142-CFCB-4E18-8609-8E2D9436A5EA}" destId="{64F429B4-3A30-4DA7-BF5C-1C0D864A2367}" srcOrd="0" destOrd="0" presId="urn:microsoft.com/office/officeart/2005/8/layout/vList6"/>
    <dgm:cxn modelId="{9AEC1247-05C0-4C31-82F3-CA76F7481711}" type="presParOf" srcId="{B2A16142-CFCB-4E18-8609-8E2D9436A5EA}" destId="{6322AD5D-9DB1-486A-B5D0-18772C290CBD}" srcOrd="1" destOrd="0" presId="urn:microsoft.com/office/officeart/2005/8/layout/vList6"/>
    <dgm:cxn modelId="{78D0B9A7-7BF5-46AE-BB8D-4F7A582EC7BC}" type="presParOf" srcId="{0215BF9C-C4BC-406F-81DA-FF62767519BF}" destId="{289B1757-5FE1-45B1-9054-6FD5B974B086}" srcOrd="1" destOrd="0" presId="urn:microsoft.com/office/officeart/2005/8/layout/vList6"/>
    <dgm:cxn modelId="{5E261408-17B6-42B8-9D0E-ECDCE27251D4}" type="presParOf" srcId="{0215BF9C-C4BC-406F-81DA-FF62767519BF}" destId="{B16C853F-146B-4B89-866C-616E338367E6}" srcOrd="2" destOrd="0" presId="urn:microsoft.com/office/officeart/2005/8/layout/vList6"/>
    <dgm:cxn modelId="{1F965E80-94E6-42F8-A877-640326A20D24}" type="presParOf" srcId="{B16C853F-146B-4B89-866C-616E338367E6}" destId="{ADC42074-D055-4D6F-B211-46518F3A9BF1}" srcOrd="0" destOrd="0" presId="urn:microsoft.com/office/officeart/2005/8/layout/vList6"/>
    <dgm:cxn modelId="{F735D99F-6679-41EB-A540-4B833782DE25}" type="presParOf" srcId="{B16C853F-146B-4B89-866C-616E338367E6}" destId="{A2B5FE62-3D70-4BF5-8C8D-AF8B19CAA6E6}" srcOrd="1" destOrd="0" presId="urn:microsoft.com/office/officeart/2005/8/layout/vList6"/>
    <dgm:cxn modelId="{5F8253E2-B0F2-4E9F-B896-1971CF64590E}" type="presParOf" srcId="{0215BF9C-C4BC-406F-81DA-FF62767519BF}" destId="{9478CF04-C948-42EA-8090-9DD50CE135E5}" srcOrd="3" destOrd="0" presId="urn:microsoft.com/office/officeart/2005/8/layout/vList6"/>
    <dgm:cxn modelId="{6D613761-5B0B-4181-8552-16E2241F822E}" type="presParOf" srcId="{0215BF9C-C4BC-406F-81DA-FF62767519BF}" destId="{8342B72E-44FA-4A49-B1A1-66BBD82A7E53}" srcOrd="4" destOrd="0" presId="urn:microsoft.com/office/officeart/2005/8/layout/vList6"/>
    <dgm:cxn modelId="{1F415E4E-2EF8-415A-95BC-9E0C2A5498A9}" type="presParOf" srcId="{8342B72E-44FA-4A49-B1A1-66BBD82A7E53}" destId="{8E511867-D714-4DF6-B403-A120D89728FE}" srcOrd="0" destOrd="0" presId="urn:microsoft.com/office/officeart/2005/8/layout/vList6"/>
    <dgm:cxn modelId="{BA00238A-7DA1-4424-A2CD-2E1CAD2FF952}" type="presParOf" srcId="{8342B72E-44FA-4A49-B1A1-66BBD82A7E53}" destId="{9F9ACFBF-BD37-4559-8482-5C5C9FF412AC}" srcOrd="1" destOrd="0" presId="urn:microsoft.com/office/officeart/2005/8/layout/vList6"/>
    <dgm:cxn modelId="{A0124886-7D36-4B1E-A116-1566F1C77086}" type="presParOf" srcId="{0215BF9C-C4BC-406F-81DA-FF62767519BF}" destId="{152C715C-E1FC-46A9-B03A-370AEAF405D9}" srcOrd="5" destOrd="0" presId="urn:microsoft.com/office/officeart/2005/8/layout/vList6"/>
    <dgm:cxn modelId="{B8C2FF10-3453-4FAC-AC18-9FABE7F5D686}" type="presParOf" srcId="{0215BF9C-C4BC-406F-81DA-FF62767519BF}" destId="{EE92136A-4025-472D-8F46-B1D36655FB30}" srcOrd="6" destOrd="0" presId="urn:microsoft.com/office/officeart/2005/8/layout/vList6"/>
    <dgm:cxn modelId="{5A2B8888-1D4A-4111-944E-2461C33FC35A}" type="presParOf" srcId="{EE92136A-4025-472D-8F46-B1D36655FB30}" destId="{34A14B83-E9E9-4CDB-8BC7-963274AB8ABA}" srcOrd="0" destOrd="0" presId="urn:microsoft.com/office/officeart/2005/8/layout/vList6"/>
    <dgm:cxn modelId="{D19ACA04-AF4C-4025-B9CD-B52070BE89F7}" type="presParOf" srcId="{EE92136A-4025-472D-8F46-B1D36655FB30}" destId="{E9A4460F-59F9-437C-A07D-C3BC55E0245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22AD5D-9DB1-486A-B5D0-18772C290CBD}">
      <dsp:nvSpPr>
        <dsp:cNvPr id="0" name=""/>
        <dsp:cNvSpPr/>
      </dsp:nvSpPr>
      <dsp:spPr>
        <a:xfrm>
          <a:off x="2225039" y="1317"/>
          <a:ext cx="3337560" cy="1044922"/>
        </a:xfrm>
        <a:prstGeom prst="rightArrow">
          <a:avLst>
            <a:gd name="adj1" fmla="val 75000"/>
            <a:gd name="adj2" fmla="val 50000"/>
          </a:avLst>
        </a:prstGeom>
        <a:solidFill>
          <a:schemeClr val="accent1">
            <a:alpha val="90000"/>
            <a:tint val="40000"/>
            <a:hueOff val="0"/>
            <a:satOff val="0"/>
            <a:lumOff val="0"/>
            <a:alphaOff val="0"/>
          </a:schemeClr>
        </a:solidFill>
        <a:ln w="3175"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Protects water quality</a:t>
          </a:r>
        </a:p>
        <a:p>
          <a:pPr marL="342900" lvl="2" indent="-171450" algn="l" defTabSz="800100">
            <a:lnSpc>
              <a:spcPct val="90000"/>
            </a:lnSpc>
            <a:spcBef>
              <a:spcPct val="0"/>
            </a:spcBef>
            <a:spcAft>
              <a:spcPct val="15000"/>
            </a:spcAft>
            <a:buChar char="•"/>
          </a:pPr>
          <a:r>
            <a:rPr lang="en-US" sz="1800" kern="1200" dirty="0"/>
            <a:t>Non-stormwater discharge provisions</a:t>
          </a:r>
        </a:p>
      </dsp:txBody>
      <dsp:txXfrm>
        <a:off x="2225039" y="131932"/>
        <a:ext cx="2945714" cy="783692"/>
      </dsp:txXfrm>
    </dsp:sp>
    <dsp:sp modelId="{64F429B4-3A30-4DA7-BF5C-1C0D864A2367}">
      <dsp:nvSpPr>
        <dsp:cNvPr id="0" name=""/>
        <dsp:cNvSpPr/>
      </dsp:nvSpPr>
      <dsp:spPr>
        <a:xfrm>
          <a:off x="0" y="1317"/>
          <a:ext cx="2225040" cy="10449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Urban runoff ordinance</a:t>
          </a:r>
        </a:p>
      </dsp:txBody>
      <dsp:txXfrm>
        <a:off x="51009" y="52326"/>
        <a:ext cx="2123022" cy="942904"/>
      </dsp:txXfrm>
    </dsp:sp>
    <dsp:sp modelId="{A2B5FE62-3D70-4BF5-8C8D-AF8B19CAA6E6}">
      <dsp:nvSpPr>
        <dsp:cNvPr id="0" name=""/>
        <dsp:cNvSpPr/>
      </dsp:nvSpPr>
      <dsp:spPr>
        <a:xfrm>
          <a:off x="2225039" y="1150731"/>
          <a:ext cx="3337560" cy="1044922"/>
        </a:xfrm>
        <a:prstGeom prst="rightArrow">
          <a:avLst>
            <a:gd name="adj1" fmla="val 75000"/>
            <a:gd name="adj2" fmla="val 50000"/>
          </a:avLst>
        </a:prstGeom>
        <a:solidFill>
          <a:schemeClr val="accent1">
            <a:alpha val="90000"/>
            <a:tint val="40000"/>
            <a:hueOff val="0"/>
            <a:satOff val="0"/>
            <a:lumOff val="0"/>
            <a:alphaOff val="0"/>
          </a:schemeClr>
        </a:solidFill>
        <a:ln w="3175"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BMPs to minimize erosion and pollutant discharges</a:t>
          </a:r>
        </a:p>
      </dsp:txBody>
      <dsp:txXfrm>
        <a:off x="2225039" y="1281346"/>
        <a:ext cx="2945714" cy="783692"/>
      </dsp:txXfrm>
    </dsp:sp>
    <dsp:sp modelId="{ADC42074-D055-4D6F-B211-46518F3A9BF1}">
      <dsp:nvSpPr>
        <dsp:cNvPr id="0" name=""/>
        <dsp:cNvSpPr/>
      </dsp:nvSpPr>
      <dsp:spPr>
        <a:xfrm>
          <a:off x="0" y="1130167"/>
          <a:ext cx="2225040" cy="10449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Outreach to all projects</a:t>
          </a:r>
        </a:p>
      </dsp:txBody>
      <dsp:txXfrm>
        <a:off x="51009" y="1181176"/>
        <a:ext cx="2123022" cy="942904"/>
      </dsp:txXfrm>
    </dsp:sp>
    <dsp:sp modelId="{9F9ACFBF-BD37-4559-8482-5C5C9FF412AC}">
      <dsp:nvSpPr>
        <dsp:cNvPr id="0" name=""/>
        <dsp:cNvSpPr/>
      </dsp:nvSpPr>
      <dsp:spPr>
        <a:xfrm>
          <a:off x="2225039" y="2300146"/>
          <a:ext cx="3337560" cy="1044922"/>
        </a:xfrm>
        <a:prstGeom prst="rightArrow">
          <a:avLst>
            <a:gd name="adj1" fmla="val 75000"/>
            <a:gd name="adj2" fmla="val 50000"/>
          </a:avLst>
        </a:prstGeom>
        <a:solidFill>
          <a:schemeClr val="accent1">
            <a:alpha val="90000"/>
            <a:tint val="40000"/>
            <a:hueOff val="0"/>
            <a:satOff val="0"/>
            <a:lumOff val="0"/>
            <a:alphaOff val="0"/>
          </a:schemeClr>
        </a:solidFill>
        <a:ln w="3175"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Site specific plan to protect water quality</a:t>
          </a:r>
        </a:p>
      </dsp:txBody>
      <dsp:txXfrm>
        <a:off x="2225039" y="2430761"/>
        <a:ext cx="2945714" cy="783692"/>
      </dsp:txXfrm>
    </dsp:sp>
    <dsp:sp modelId="{8E511867-D714-4DF6-B403-A120D89728FE}">
      <dsp:nvSpPr>
        <dsp:cNvPr id="0" name=""/>
        <dsp:cNvSpPr/>
      </dsp:nvSpPr>
      <dsp:spPr>
        <a:xfrm>
          <a:off x="0" y="2300146"/>
          <a:ext cx="2225040" cy="10449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ESCP projects</a:t>
          </a:r>
        </a:p>
      </dsp:txBody>
      <dsp:txXfrm>
        <a:off x="51009" y="2351155"/>
        <a:ext cx="2123022" cy="942904"/>
      </dsp:txXfrm>
    </dsp:sp>
    <dsp:sp modelId="{E9A4460F-59F9-437C-A07D-C3BC55E0245F}">
      <dsp:nvSpPr>
        <dsp:cNvPr id="0" name=""/>
        <dsp:cNvSpPr/>
      </dsp:nvSpPr>
      <dsp:spPr>
        <a:xfrm>
          <a:off x="2225039" y="3449560"/>
          <a:ext cx="3337560" cy="1044922"/>
        </a:xfrm>
        <a:prstGeom prst="rightArrow">
          <a:avLst>
            <a:gd name="adj1" fmla="val 75000"/>
            <a:gd name="adj2" fmla="val 50000"/>
          </a:avLst>
        </a:prstGeom>
        <a:solidFill>
          <a:schemeClr val="accent1">
            <a:alpha val="90000"/>
            <a:tint val="40000"/>
            <a:hueOff val="0"/>
            <a:satOff val="0"/>
            <a:lumOff val="0"/>
            <a:alphaOff val="0"/>
          </a:schemeClr>
        </a:solidFill>
        <a:ln w="3175"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State NPDES permit	</a:t>
          </a:r>
        </a:p>
      </dsp:txBody>
      <dsp:txXfrm>
        <a:off x="2225039" y="3580175"/>
        <a:ext cx="2945714" cy="783692"/>
      </dsp:txXfrm>
    </dsp:sp>
    <dsp:sp modelId="{34A14B83-E9E9-4CDB-8BC7-963274AB8ABA}">
      <dsp:nvSpPr>
        <dsp:cNvPr id="0" name=""/>
        <dsp:cNvSpPr/>
      </dsp:nvSpPr>
      <dsp:spPr>
        <a:xfrm>
          <a:off x="0" y="3449560"/>
          <a:ext cx="2225040" cy="10449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CGP projects</a:t>
          </a:r>
        </a:p>
      </dsp:txBody>
      <dsp:txXfrm>
        <a:off x="51009" y="3500569"/>
        <a:ext cx="2123022" cy="942904"/>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atin typeface="Arial" charset="0"/>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a:defRPr sz="1300">
                <a:latin typeface="Arial" charset="0"/>
              </a:defRPr>
            </a:lvl1pPr>
          </a:lstStyle>
          <a:p>
            <a:pPr>
              <a:defRPr/>
            </a:pPr>
            <a:fld id="{F175F8A2-AE50-4F1A-B66B-360B1C06DC1C}" type="datetimeFigureOut">
              <a:rPr lang="en-US"/>
              <a:pPr>
                <a:defRPr/>
              </a:pPr>
              <a:t>9/8/2020</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a:defRPr sz="1300">
                <a:latin typeface="Arial" charset="0"/>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61" tIns="48331" rIns="96661" bIns="48331" rtlCol="0" anchor="b"/>
          <a:lstStyle>
            <a:lvl1pPr algn="r">
              <a:defRPr sz="1300">
                <a:latin typeface="Arial" charset="0"/>
              </a:defRPr>
            </a:lvl1pPr>
          </a:lstStyle>
          <a:p>
            <a:pPr>
              <a:defRPr/>
            </a:pPr>
            <a:fld id="{44CC6618-1628-424F-9BE0-EF2EE22BA226}" type="slidenum">
              <a:rPr lang="en-US"/>
              <a:pPr>
                <a:defRPr/>
              </a:pPr>
              <a:t>‹#›</a:t>
            </a:fld>
            <a:endParaRPr lang="en-US"/>
          </a:p>
        </p:txBody>
      </p:sp>
    </p:spTree>
    <p:extLst>
      <p:ext uri="{BB962C8B-B14F-4D97-AF65-F5344CB8AC3E}">
        <p14:creationId xmlns:p14="http://schemas.microsoft.com/office/powerpoint/2010/main" val="39583418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7E23D746-D431-44E7-8EA5-BC1CCBDD2419}" type="datetimeFigureOut">
              <a:rPr lang="en-US"/>
              <a:pPr>
                <a:defRPr/>
              </a:pPr>
              <a:t>9/8/2020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BBCA8B55-7D09-477B-80F8-B41270DF64E5}" type="slidenum">
              <a:rPr lang="en-US"/>
              <a:pPr>
                <a:defRPr/>
              </a:pPr>
              <a:t>‹#›</a:t>
            </a:fld>
            <a:endParaRPr lang="en-US"/>
          </a:p>
        </p:txBody>
      </p:sp>
    </p:spTree>
    <p:extLst>
      <p:ext uri="{BB962C8B-B14F-4D97-AF65-F5344CB8AC3E}">
        <p14:creationId xmlns:p14="http://schemas.microsoft.com/office/powerpoint/2010/main" val="2353446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Earlier we reviewed BMPs the techniques</a:t>
            </a:r>
            <a:r>
              <a:rPr lang="en-US" altLang="en-US" baseline="0" dirty="0"/>
              <a:t> to prevent and minimize the discharge of pollutants from construction activities. In this module we are going to switch gears from the practices to how to pull the practices together into a plan of action to prevent stormwater pollution. </a:t>
            </a:r>
          </a:p>
          <a:p>
            <a:pPr eaLnBrk="1" hangingPunct="1">
              <a:spcBef>
                <a:spcPct val="0"/>
              </a:spcBef>
            </a:pPr>
            <a:endParaRPr lang="en-US" altLang="en-US" baseline="0" dirty="0"/>
          </a:p>
          <a:p>
            <a:pPr eaLnBrk="1" hangingPunct="1">
              <a:spcBef>
                <a:spcPct val="0"/>
              </a:spcBef>
            </a:pPr>
            <a:r>
              <a:rPr lang="en-US" altLang="en-US" baseline="0" dirty="0"/>
              <a:t>We will start off with some of the provisions  of the Phase II stormwater permit that require these plans and then move into the plan content and how to structure the plans based on the tools developed by MCSTOPPP.</a:t>
            </a:r>
            <a:endParaRPr lang="en-US" altLang="en-US" dirty="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76E72D-D6AB-43E8-A4CF-63A59FA03E3C}" type="slidenum">
              <a:rPr lang="en-US" smtClean="0"/>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 the ESCP template this section provides reference to the attached information. Sheet numbers will allow the reviewer to find the information.  </a:t>
            </a:r>
          </a:p>
          <a:p>
            <a:endParaRPr lang="en-US" altLang="en-US" dirty="0"/>
          </a:p>
          <a:p>
            <a:r>
              <a:rPr lang="en-US" altLang="en-US" dirty="0"/>
              <a:t>Make</a:t>
            </a:r>
            <a:r>
              <a:rPr lang="en-US" altLang="en-US" baseline="0" dirty="0"/>
              <a:t> sure the </a:t>
            </a:r>
            <a:r>
              <a:rPr lang="en-US" altLang="en-US" dirty="0"/>
              <a:t>site plan matches the description provided in section 1.  </a:t>
            </a:r>
          </a:p>
          <a:p>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Show on the</a:t>
            </a:r>
            <a:r>
              <a:rPr lang="en-US" altLang="en-US" baseline="0" dirty="0"/>
              <a:t> site maps all the </a:t>
            </a:r>
            <a:r>
              <a:rPr lang="en-US" altLang="en-US" dirty="0"/>
              <a:t>BMPs</a:t>
            </a:r>
            <a:r>
              <a:rPr lang="en-US" altLang="en-US" baseline="0" dirty="0"/>
              <a:t> that are </a:t>
            </a:r>
            <a:r>
              <a:rPr lang="en-US" altLang="en-US" dirty="0"/>
              <a:t>listed in Section 5.  Show locations to demonstrat</a:t>
            </a:r>
            <a:r>
              <a:rPr lang="en-US" altLang="en-US" baseline="0" dirty="0"/>
              <a:t>e appropriate use of BMPs, </a:t>
            </a:r>
            <a:r>
              <a:rPr lang="en-US" altLang="en-US" dirty="0"/>
              <a:t>e.g., silt fences are not in streams or running perpendicular to slopes.    Site perimeter</a:t>
            </a:r>
            <a:r>
              <a:rPr lang="en-US" altLang="en-US" baseline="0" dirty="0"/>
              <a:t> is protected. Waste and material management practices are planned and in protected locations. </a:t>
            </a:r>
            <a:endParaRPr lang="en-US" altLang="en-US" dirty="0"/>
          </a:p>
          <a:p>
            <a:endParaRPr lang="en-US" altLang="en-US" dirty="0"/>
          </a:p>
        </p:txBody>
      </p:sp>
      <p:sp>
        <p:nvSpPr>
          <p:cNvPr id="4" name="Slide Number Placeholder 3"/>
          <p:cNvSpPr>
            <a:spLocks noGrp="1"/>
          </p:cNvSpPr>
          <p:nvPr>
            <p:ph type="sldNum" sz="quarter" idx="5"/>
          </p:nvPr>
        </p:nvSpPr>
        <p:spPr/>
        <p:txBody>
          <a:bodyPr/>
          <a:lstStyle/>
          <a:p>
            <a:pPr>
              <a:defRPr/>
            </a:pPr>
            <a:fld id="{35E2F0B3-45C0-447B-81FA-9A4BFC0576F6}" type="slidenum">
              <a:rPr lang="en-US" smtClean="0"/>
              <a:pPr>
                <a:defRPr/>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CA8B55-7D09-477B-80F8-B41270DF64E5}" type="slidenum">
              <a:rPr lang="en-US" smtClean="0"/>
              <a:pPr>
                <a:defRPr/>
              </a:pPr>
              <a:t>22</a:t>
            </a:fld>
            <a:endParaRPr lang="en-US"/>
          </a:p>
        </p:txBody>
      </p:sp>
    </p:spTree>
    <p:extLst>
      <p:ext uri="{BB962C8B-B14F-4D97-AF65-F5344CB8AC3E}">
        <p14:creationId xmlns:p14="http://schemas.microsoft.com/office/powerpoint/2010/main" val="2846424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a:t>
            </a:r>
            <a:r>
              <a:rPr lang="en-US" baseline="0" dirty="0"/>
              <a:t> a schedule for when BMPs will be implemented. Some BMPs will start with the construction – perimeter controls, entrance. Others may be tied to specific activities, concrete wash out is needed when concrete work will start. </a:t>
            </a:r>
            <a:endParaRPr lang="en-US" dirty="0"/>
          </a:p>
        </p:txBody>
      </p:sp>
      <p:sp>
        <p:nvSpPr>
          <p:cNvPr id="4" name="Slide Number Placeholder 3"/>
          <p:cNvSpPr>
            <a:spLocks noGrp="1"/>
          </p:cNvSpPr>
          <p:nvPr>
            <p:ph type="sldNum" sz="quarter" idx="10"/>
          </p:nvPr>
        </p:nvSpPr>
        <p:spPr/>
        <p:txBody>
          <a:bodyPr/>
          <a:lstStyle/>
          <a:p>
            <a:pPr>
              <a:defRPr/>
            </a:pPr>
            <a:fld id="{BBCA8B55-7D09-477B-80F8-B41270DF64E5}" type="slidenum">
              <a:rPr lang="en-US" smtClean="0"/>
              <a:pPr>
                <a:defRPr/>
              </a:pPr>
              <a:t>23</a:t>
            </a:fld>
            <a:endParaRPr lang="en-US"/>
          </a:p>
        </p:txBody>
      </p:sp>
    </p:spTree>
    <p:extLst>
      <p:ext uri="{BB962C8B-B14F-4D97-AF65-F5344CB8AC3E}">
        <p14:creationId xmlns:p14="http://schemas.microsoft.com/office/powerpoint/2010/main" val="1119027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43956A7-7631-408C-B7F1-039C0CAE2D08}" type="slidenum">
              <a:rPr lang="en-US" altLang="en-US" smtClean="0"/>
              <a:pPr>
                <a:defRPr/>
              </a:pPr>
              <a:t>25</a:t>
            </a:fld>
            <a:endParaRPr lang="en-US" altLang="en-US"/>
          </a:p>
        </p:txBody>
      </p:sp>
    </p:spTree>
    <p:extLst>
      <p:ext uri="{BB962C8B-B14F-4D97-AF65-F5344CB8AC3E}">
        <p14:creationId xmlns:p14="http://schemas.microsoft.com/office/powerpoint/2010/main" val="2672258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43956A7-7631-408C-B7F1-039C0CAE2D08}" type="slidenum">
              <a:rPr lang="en-US" altLang="en-US" smtClean="0"/>
              <a:pPr>
                <a:defRPr/>
              </a:pPr>
              <a:t>26</a:t>
            </a:fld>
            <a:endParaRPr lang="en-US" altLang="en-US"/>
          </a:p>
        </p:txBody>
      </p:sp>
    </p:spTree>
    <p:extLst>
      <p:ext uri="{BB962C8B-B14F-4D97-AF65-F5344CB8AC3E}">
        <p14:creationId xmlns:p14="http://schemas.microsoft.com/office/powerpoint/2010/main" val="2672258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There are three categories of BMPs – BMPs</a:t>
            </a:r>
            <a:r>
              <a:rPr lang="en-US" altLang="en-US" baseline="0" dirty="0"/>
              <a:t> are needed from all categories to create an effective combination of controls to protect water quality </a:t>
            </a:r>
            <a:endParaRPr lang="en-US" altLang="en-US" dirty="0"/>
          </a:p>
        </p:txBody>
      </p:sp>
      <p:sp>
        <p:nvSpPr>
          <p:cNvPr id="4" name="Slide Number Placeholder 3"/>
          <p:cNvSpPr>
            <a:spLocks noGrp="1"/>
          </p:cNvSpPr>
          <p:nvPr>
            <p:ph type="sldNum" sz="quarter" idx="5"/>
          </p:nvPr>
        </p:nvSpPr>
        <p:spPr/>
        <p:txBody>
          <a:bodyPr/>
          <a:lstStyle/>
          <a:p>
            <a:pPr>
              <a:defRPr/>
            </a:pPr>
            <a:fld id="{E8E5ECBA-6E19-4AC8-B54E-5684B5696411}" type="slidenum">
              <a:rPr lang="en-US" smtClean="0"/>
              <a:pPr>
                <a:defRPr/>
              </a:pPr>
              <a:t>27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1EA43E23-F730-42F5-A2E9-153B575ED71E}" type="slidenum">
              <a:rPr lang="en-US" smtClean="0"/>
              <a:pPr>
                <a:defRPr/>
              </a:pPr>
              <a:t>31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C40DECEC-44B0-4D8C-929A-AC3B3B56CB04}" type="slidenum">
              <a:rPr lang="en-US" smtClean="0"/>
              <a:pPr>
                <a:defRPr/>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Marin’s municipalities require individuals undertaking activities that disturb soil to implement appropriate controls to prevent erosion and the discharge of sediment and other pollutants from the project site during construction.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r>
              <a:rPr lang="en-US" altLang="en-US" dirty="0"/>
              <a:t>Since 2003 Marin has implemented the Phase II Permit including construction site performance standards</a:t>
            </a:r>
          </a:p>
          <a:p>
            <a:pPr lvl="1"/>
            <a:r>
              <a:rPr lang="en-US" altLang="en-US" dirty="0"/>
              <a:t>Local ordinances require landowners and construction site operators to control construction site runoff and protection of water quality</a:t>
            </a:r>
          </a:p>
          <a:p>
            <a:r>
              <a:rPr lang="en-US" altLang="en-US" dirty="0"/>
              <a:t>In 2013 a new Phase II Permit was issued and </a:t>
            </a:r>
          </a:p>
          <a:p>
            <a:r>
              <a:rPr lang="en-US" altLang="en-US" dirty="0"/>
              <a:t>In 2014 local ordinances were updated to require Erosion and Sediment Control Plans</a:t>
            </a:r>
          </a:p>
          <a:p>
            <a:endParaRPr lang="en-US" altLang="en-US" dirty="0"/>
          </a:p>
          <a:p>
            <a:endParaRPr lang="en-US" altLang="en-US" dirty="0"/>
          </a:p>
        </p:txBody>
      </p:sp>
      <p:sp>
        <p:nvSpPr>
          <p:cNvPr id="4" name="Slide Number Placeholder 3"/>
          <p:cNvSpPr>
            <a:spLocks noGrp="1"/>
          </p:cNvSpPr>
          <p:nvPr>
            <p:ph type="sldNum" sz="quarter" idx="5"/>
          </p:nvPr>
        </p:nvSpPr>
        <p:spPr/>
        <p:txBody>
          <a:bodyPr/>
          <a:lstStyle/>
          <a:p>
            <a:pPr>
              <a:defRPr/>
            </a:pPr>
            <a:fld id="{B02AB2A8-BE82-40A7-9845-E0764D40EA8C}"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1A448902-AA3F-4555-9B1B-C4AF3A56C2D2}"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A6EB0A54-F1EC-4A7B-9B4F-17AB234B3305}" type="slidenum">
              <a:rPr lang="en-US" smtClean="0"/>
              <a:pPr>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89FF8DAD-5729-43F8-BA98-2834F8C4976D}"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Procedure 3-page document that guides the reviewer through the complete the review.  Applicant package contains</a:t>
            </a:r>
            <a:r>
              <a:rPr lang="en-US" altLang="en-US" baseline="0" dirty="0"/>
              <a:t> guidance for applicants including the MCSTOPPP Standard ESCP template</a:t>
            </a:r>
            <a:endParaRPr lang="en-US" altLang="en-US" dirty="0"/>
          </a:p>
        </p:txBody>
      </p:sp>
      <p:sp>
        <p:nvSpPr>
          <p:cNvPr id="4" name="Slide Number Placeholder 3"/>
          <p:cNvSpPr>
            <a:spLocks noGrp="1"/>
          </p:cNvSpPr>
          <p:nvPr>
            <p:ph type="sldNum" sz="quarter" idx="5"/>
          </p:nvPr>
        </p:nvSpPr>
        <p:spPr/>
        <p:txBody>
          <a:bodyPr/>
          <a:lstStyle/>
          <a:p>
            <a:pPr>
              <a:defRPr/>
            </a:pPr>
            <a:fld id="{F716D3B4-FB1F-4CB8-9BB5-2B825DE0B2A7}" type="slidenum">
              <a:rPr lang="en-US" smtClean="0"/>
              <a:pPr>
                <a:defRPr/>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C2A55E67-6C01-4F99-9E5D-C7D12DFAFAF0}" type="slidenum">
              <a:rPr lang="en-US" smtClean="0"/>
              <a:pPr>
                <a:defRPr/>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CA8B55-7D09-477B-80F8-B41270DF64E5}" type="slidenum">
              <a:rPr lang="en-US" smtClean="0"/>
              <a:pPr>
                <a:defRPr/>
              </a:pPr>
              <a:t>16</a:t>
            </a:fld>
            <a:endParaRPr lang="en-US"/>
          </a:p>
        </p:txBody>
      </p:sp>
    </p:spTree>
    <p:extLst>
      <p:ext uri="{BB962C8B-B14F-4D97-AF65-F5344CB8AC3E}">
        <p14:creationId xmlns:p14="http://schemas.microsoft.com/office/powerpoint/2010/main" val="3606902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These are the</a:t>
            </a:r>
            <a:r>
              <a:rPr lang="en-US" altLang="en-US" baseline="0" dirty="0"/>
              <a:t> main permits that are likely to be needed for most projects.   Applicants and </a:t>
            </a:r>
            <a:r>
              <a:rPr lang="en-US" altLang="en-US" dirty="0"/>
              <a:t>Reviewers need to understand the applicability of each permit </a:t>
            </a:r>
          </a:p>
          <a:p>
            <a:r>
              <a:rPr lang="en-US" altLang="en-US" dirty="0"/>
              <a:t>CGP - Issued by the State Water Resources Control Board for construction activities that disturb one acre or more of land and in some cases for smaller projects that are part of a common plan of development.</a:t>
            </a:r>
          </a:p>
          <a:p>
            <a:endParaRPr lang="en-US" altLang="en-US" dirty="0"/>
          </a:p>
          <a:p>
            <a:r>
              <a:rPr lang="en-US" altLang="en-US" dirty="0"/>
              <a:t>404 - Issued by the U.S. Army Corps of Engineers, San Francisco District for projects affecting waters of the U.S., including wetlands.</a:t>
            </a:r>
          </a:p>
          <a:p>
            <a:endParaRPr lang="en-US" altLang="en-US" dirty="0"/>
          </a:p>
          <a:p>
            <a:r>
              <a:rPr lang="en-US" altLang="en-US" dirty="0"/>
              <a:t>401- A companion permit issued by the San Francisco Bay Regional Water Quality Control Board whenever the U.S. Army Corps of Engineers issues a Section 404 Permit.</a:t>
            </a:r>
          </a:p>
          <a:p>
            <a:endParaRPr lang="en-US" altLang="en-US" dirty="0"/>
          </a:p>
          <a:p>
            <a:r>
              <a:rPr lang="en-US" altLang="en-US" dirty="0"/>
              <a:t>SBAA</a:t>
            </a:r>
            <a:r>
              <a:rPr lang="en-US" altLang="en-US" baseline="0" dirty="0"/>
              <a:t> - </a:t>
            </a:r>
            <a:r>
              <a:rPr lang="en-US" altLang="en-US" dirty="0"/>
              <a:t>The California Department of Fish and Wildlife issues Streambed Alteration Agreements for projects that will affect a stream or lake.</a:t>
            </a:r>
          </a:p>
          <a:p>
            <a:endParaRPr lang="en-US" altLang="en-US" dirty="0"/>
          </a:p>
          <a:p>
            <a:r>
              <a:rPr lang="en-US" altLang="en-US" dirty="0"/>
              <a:t>Any local permits required for the protection of creeks and water courses should be listed.</a:t>
            </a:r>
          </a:p>
        </p:txBody>
      </p:sp>
      <p:sp>
        <p:nvSpPr>
          <p:cNvPr id="4" name="Slide Number Placeholder 3"/>
          <p:cNvSpPr>
            <a:spLocks noGrp="1"/>
          </p:cNvSpPr>
          <p:nvPr>
            <p:ph type="sldNum" sz="quarter" idx="5"/>
          </p:nvPr>
        </p:nvSpPr>
        <p:spPr/>
        <p:txBody>
          <a:bodyPr/>
          <a:lstStyle/>
          <a:p>
            <a:pPr>
              <a:defRPr/>
            </a:pPr>
            <a:fld id="{DFF3EDBE-2C2A-4619-8084-B5F67B6A233E}" type="slidenum">
              <a:rPr lang="en-US" smtClean="0"/>
              <a:pPr>
                <a:defRPr/>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
          <p:cNvSpPr>
            <a:spLocks noChangeArrowheads="1"/>
          </p:cNvSpPr>
          <p:nvPr/>
        </p:nvSpPr>
        <p:spPr bwMode="auto">
          <a:xfrm>
            <a:off x="0" y="0"/>
            <a:ext cx="228600" cy="22860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5" name="Line 12"/>
          <p:cNvSpPr>
            <a:spLocks noChangeShapeType="1"/>
          </p:cNvSpPr>
          <p:nvPr/>
        </p:nvSpPr>
        <p:spPr bwMode="auto">
          <a:xfrm>
            <a:off x="457200" y="1447800"/>
            <a:ext cx="8229600" cy="0"/>
          </a:xfrm>
          <a:prstGeom prst="line">
            <a:avLst/>
          </a:prstGeom>
          <a:noFill/>
          <a:ln w="12700">
            <a:solidFill>
              <a:srgbClr val="A5E1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Rectangle 13"/>
          <p:cNvSpPr>
            <a:spLocks noChangeArrowheads="1"/>
          </p:cNvSpPr>
          <p:nvPr/>
        </p:nvSpPr>
        <p:spPr bwMode="auto">
          <a:xfrm>
            <a:off x="0" y="2286000"/>
            <a:ext cx="228600" cy="2286000"/>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7" name="Rectangle 14"/>
          <p:cNvSpPr>
            <a:spLocks noChangeArrowheads="1"/>
          </p:cNvSpPr>
          <p:nvPr/>
        </p:nvSpPr>
        <p:spPr bwMode="auto">
          <a:xfrm>
            <a:off x="0" y="4572000"/>
            <a:ext cx="228600" cy="2286000"/>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617474" name="Rectangle 2"/>
          <p:cNvSpPr>
            <a:spLocks noGrp="1" noChangeArrowheads="1"/>
          </p:cNvSpPr>
          <p:nvPr>
            <p:ph type="ctrTitle"/>
          </p:nvPr>
        </p:nvSpPr>
        <p:spPr>
          <a:xfrm>
            <a:off x="457200" y="1828800"/>
            <a:ext cx="8229600" cy="1143000"/>
          </a:xfrm>
        </p:spPr>
        <p:txBody>
          <a:bodyPr/>
          <a:lstStyle>
            <a:lvl1pPr>
              <a:defRPr/>
            </a:lvl1pPr>
          </a:lstStyle>
          <a:p>
            <a:r>
              <a:rPr lang="en-US"/>
              <a:t>Click to edit Master title style</a:t>
            </a:r>
          </a:p>
        </p:txBody>
      </p:sp>
      <p:sp>
        <p:nvSpPr>
          <p:cNvPr id="617475" name="Rectangle 3"/>
          <p:cNvSpPr>
            <a:spLocks noGrp="1" noChangeArrowheads="1"/>
          </p:cNvSpPr>
          <p:nvPr>
            <p:ph type="subTitle" idx="1"/>
          </p:nvPr>
        </p:nvSpPr>
        <p:spPr>
          <a:xfrm>
            <a:off x="457200" y="3124200"/>
            <a:ext cx="8229600" cy="2895600"/>
          </a:xfrm>
        </p:spPr>
        <p:txBody>
          <a:bodyPr/>
          <a:lstStyle>
            <a:lvl1pPr marL="0" indent="0">
              <a:buFont typeface="Wingdings" pitchFamily="2" charset="2"/>
              <a:buNone/>
              <a:defRPr/>
            </a:lvl1pPr>
          </a:lstStyle>
          <a:p>
            <a:r>
              <a:rPr lang="en-US"/>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fld id="{AD269D48-BAD4-40C0-98F4-94C31B9000FB}" type="datetime1">
              <a:rPr lang="en-US"/>
              <a:pPr>
                <a:defRPr/>
              </a:pPr>
              <a:t>9/8/2020</a:t>
            </a:fld>
            <a:endParaRPr lang="en-US"/>
          </a:p>
        </p:txBody>
      </p:sp>
      <p:sp>
        <p:nvSpPr>
          <p:cNvPr id="9" name="Rectangle 5"/>
          <p:cNvSpPr>
            <a:spLocks noGrp="1" noChangeArrowheads="1"/>
          </p:cNvSpPr>
          <p:nvPr>
            <p:ph type="ftr" sz="quarter" idx="11"/>
          </p:nvPr>
        </p:nvSpPr>
        <p:spPr/>
        <p:txBody>
          <a:bodyPr/>
          <a:lstStyle>
            <a:lvl1pPr>
              <a:defRPr/>
            </a:lvl1pPr>
          </a:lstStyle>
          <a:p>
            <a:pPr>
              <a:defRPr/>
            </a:pPr>
            <a:endParaRPr lang="en-US"/>
          </a:p>
        </p:txBody>
      </p:sp>
      <p:sp>
        <p:nvSpPr>
          <p:cNvPr id="10" name="Rectangle 6"/>
          <p:cNvSpPr>
            <a:spLocks noGrp="1" noChangeArrowheads="1"/>
          </p:cNvSpPr>
          <p:nvPr>
            <p:ph type="sldNum" sz="quarter" idx="12"/>
          </p:nvPr>
        </p:nvSpPr>
        <p:spPr/>
        <p:txBody>
          <a:bodyPr/>
          <a:lstStyle>
            <a:lvl1pPr>
              <a:defRPr/>
            </a:lvl1pPr>
          </a:lstStyle>
          <a:p>
            <a:pPr>
              <a:defRPr/>
            </a:pPr>
            <a:fld id="{18089190-6F39-4FE2-A122-9DC24E8A49CB}" type="slidenum">
              <a:rPr lang="en-US"/>
              <a:pPr>
                <a:defRPr/>
              </a:pPr>
              <a:t>‹#›</a:t>
            </a:fld>
            <a:endParaRPr lang="en-US"/>
          </a:p>
        </p:txBody>
      </p:sp>
    </p:spTree>
    <p:extLst>
      <p:ext uri="{BB962C8B-B14F-4D97-AF65-F5344CB8AC3E}">
        <p14:creationId xmlns:p14="http://schemas.microsoft.com/office/powerpoint/2010/main" val="1458547403"/>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6D0D36C-D9CB-4AE8-ACF2-D010A2624C11}" type="datetime1">
              <a:rPr lang="en-US"/>
              <a:pPr>
                <a:defRPr/>
              </a:pPr>
              <a:t>9/8/2020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4351C6-CEEF-4637-8580-7B854A7F700E}" type="slidenum">
              <a:rPr lang="en-US"/>
              <a:pPr>
                <a:defRPr/>
              </a:pPr>
              <a:t>‹#›</a:t>
            </a:fld>
            <a:endParaRPr lang="en-US"/>
          </a:p>
        </p:txBody>
      </p:sp>
    </p:spTree>
    <p:extLst>
      <p:ext uri="{BB962C8B-B14F-4D97-AF65-F5344CB8AC3E}">
        <p14:creationId xmlns:p14="http://schemas.microsoft.com/office/powerpoint/2010/main" val="4082316816"/>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181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18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1352D16-E683-47E8-9D7B-B56009D41D79}" type="datetime1">
              <a:rPr lang="en-US"/>
              <a:pPr>
                <a:defRPr/>
              </a:pPr>
              <a:t>9/8/2020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918921-2B5A-42A7-B81A-44AB7DA580B9}" type="slidenum">
              <a:rPr lang="en-US"/>
              <a:pPr>
                <a:defRPr/>
              </a:pPr>
              <a:t>‹#›</a:t>
            </a:fld>
            <a:endParaRPr lang="en-US"/>
          </a:p>
        </p:txBody>
      </p:sp>
    </p:spTree>
    <p:extLst>
      <p:ext uri="{BB962C8B-B14F-4D97-AF65-F5344CB8AC3E}">
        <p14:creationId xmlns:p14="http://schemas.microsoft.com/office/powerpoint/2010/main" val="1928681461"/>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495800"/>
          </a:xfrm>
        </p:spPr>
        <p:txBody>
          <a:bodyPr/>
          <a:lstStyle/>
          <a:p>
            <a:pPr lvl="0"/>
            <a:r>
              <a:rPr lang="en-US" noProof="0"/>
              <a:t>Click icon to add chart</a:t>
            </a:r>
          </a:p>
        </p:txBody>
      </p:sp>
      <p:sp>
        <p:nvSpPr>
          <p:cNvPr id="4" name="Rectangle 4"/>
          <p:cNvSpPr>
            <a:spLocks noGrp="1" noChangeArrowheads="1"/>
          </p:cNvSpPr>
          <p:nvPr>
            <p:ph type="dt" sz="half" idx="10"/>
          </p:nvPr>
        </p:nvSpPr>
        <p:spPr>
          <a:ln/>
        </p:spPr>
        <p:txBody>
          <a:bodyPr/>
          <a:lstStyle>
            <a:lvl1pPr>
              <a:defRPr/>
            </a:lvl1pPr>
          </a:lstStyle>
          <a:p>
            <a:pPr>
              <a:defRPr/>
            </a:pPr>
            <a:fld id="{D9980E73-9866-4751-968B-391AA063B4FD}" type="datetime1">
              <a:rPr lang="en-US"/>
              <a:pPr>
                <a:defRPr/>
              </a:pPr>
              <a:t>9/8/2020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68778E-4853-4AB9-BF97-517B17B46E34}" type="slidenum">
              <a:rPr lang="en-US"/>
              <a:pPr>
                <a:defRPr/>
              </a:pPr>
              <a:t>‹#›</a:t>
            </a:fld>
            <a:endParaRPr lang="en-US"/>
          </a:p>
        </p:txBody>
      </p:sp>
    </p:spTree>
    <p:extLst>
      <p:ext uri="{BB962C8B-B14F-4D97-AF65-F5344CB8AC3E}">
        <p14:creationId xmlns:p14="http://schemas.microsoft.com/office/powerpoint/2010/main" val="1529771336"/>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A765140-ACFD-4C51-9BE2-B691F63FF92A}" type="datetime1">
              <a:rPr lang="en-US"/>
              <a:pPr>
                <a:defRPr/>
              </a:pPr>
              <a:t>9/8/2020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2A0E67-E5C6-4DA0-BB7E-D207D23319BD}" type="slidenum">
              <a:rPr lang="en-US"/>
              <a:pPr>
                <a:defRPr/>
              </a:pPr>
              <a:t>‹#›</a:t>
            </a:fld>
            <a:endParaRPr lang="en-US"/>
          </a:p>
        </p:txBody>
      </p:sp>
    </p:spTree>
    <p:extLst>
      <p:ext uri="{BB962C8B-B14F-4D97-AF65-F5344CB8AC3E}">
        <p14:creationId xmlns:p14="http://schemas.microsoft.com/office/powerpoint/2010/main" val="1622617059"/>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08A3F17-7FA0-4FB7-89EB-A3E2E2FDE1FE}" type="datetime1">
              <a:rPr lang="en-US"/>
              <a:pPr>
                <a:defRPr/>
              </a:pPr>
              <a:t>9/8/2020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53BC93-ED82-48FF-AAA9-8F2EBE318726}" type="slidenum">
              <a:rPr lang="en-US"/>
              <a:pPr>
                <a:defRPr/>
              </a:pPr>
              <a:t>‹#›</a:t>
            </a:fld>
            <a:endParaRPr lang="en-US"/>
          </a:p>
        </p:txBody>
      </p:sp>
    </p:spTree>
    <p:extLst>
      <p:ext uri="{BB962C8B-B14F-4D97-AF65-F5344CB8AC3E}">
        <p14:creationId xmlns:p14="http://schemas.microsoft.com/office/powerpoint/2010/main" val="2197859378"/>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C21C2339-C7E1-4253-A053-4D27BB3B272E}" type="datetime1">
              <a:rPr lang="en-US"/>
              <a:pPr>
                <a:defRPr/>
              </a:pPr>
              <a:t>9/8/2020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D9EE8E-8E38-4094-BC03-3659D89905A1}" type="slidenum">
              <a:rPr lang="en-US"/>
              <a:pPr>
                <a:defRPr/>
              </a:pPr>
              <a:t>‹#›</a:t>
            </a:fld>
            <a:endParaRPr lang="en-US"/>
          </a:p>
        </p:txBody>
      </p:sp>
    </p:spTree>
    <p:extLst>
      <p:ext uri="{BB962C8B-B14F-4D97-AF65-F5344CB8AC3E}">
        <p14:creationId xmlns:p14="http://schemas.microsoft.com/office/powerpoint/2010/main" val="2107840282"/>
      </p:ext>
    </p:extLst>
  </p:cSld>
  <p:clrMapOvr>
    <a:masterClrMapping/>
  </p:clrMapOvr>
  <p:transition>
    <p:fade thruBlk="1"/>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F81CFA35-3FAC-4AAC-AC31-269BF7B3C7CE}" type="datetime1">
              <a:rPr lang="en-US"/>
              <a:pPr>
                <a:defRPr/>
              </a:pPr>
              <a:t>9/8/2020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4CE1AEE-007C-4B13-8787-30F0DA1A5A2E}" type="slidenum">
              <a:rPr lang="en-US"/>
              <a:pPr>
                <a:defRPr/>
              </a:pPr>
              <a:t>‹#›</a:t>
            </a:fld>
            <a:endParaRPr lang="en-US"/>
          </a:p>
        </p:txBody>
      </p:sp>
    </p:spTree>
    <p:extLst>
      <p:ext uri="{BB962C8B-B14F-4D97-AF65-F5344CB8AC3E}">
        <p14:creationId xmlns:p14="http://schemas.microsoft.com/office/powerpoint/2010/main" val="3822675992"/>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52C2FA5-AAB6-4E51-AEF6-F7CA75087D55}" type="datetime1">
              <a:rPr lang="en-US"/>
              <a:pPr>
                <a:defRPr/>
              </a:pPr>
              <a:t>9/8/2020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37374A5-892B-43F1-AEF2-CA2B562AB2CD}" type="slidenum">
              <a:rPr lang="en-US"/>
              <a:pPr>
                <a:defRPr/>
              </a:pPr>
              <a:t>‹#›</a:t>
            </a:fld>
            <a:endParaRPr lang="en-US"/>
          </a:p>
        </p:txBody>
      </p:sp>
    </p:spTree>
    <p:extLst>
      <p:ext uri="{BB962C8B-B14F-4D97-AF65-F5344CB8AC3E}">
        <p14:creationId xmlns:p14="http://schemas.microsoft.com/office/powerpoint/2010/main" val="2483856992"/>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60A91F4-7BB6-41D0-B263-C52C805FCEC6}" type="datetime1">
              <a:rPr lang="en-US"/>
              <a:pPr>
                <a:defRPr/>
              </a:pPr>
              <a:t>9/8/2020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80CDC3C-9E19-4154-9074-5A425B753793}" type="slidenum">
              <a:rPr lang="en-US"/>
              <a:pPr>
                <a:defRPr/>
              </a:pPr>
              <a:t>‹#›</a:t>
            </a:fld>
            <a:endParaRPr lang="en-US"/>
          </a:p>
        </p:txBody>
      </p:sp>
    </p:spTree>
    <p:extLst>
      <p:ext uri="{BB962C8B-B14F-4D97-AF65-F5344CB8AC3E}">
        <p14:creationId xmlns:p14="http://schemas.microsoft.com/office/powerpoint/2010/main" val="3497965710"/>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23871DC-32CA-43E5-A7CB-3371873F26B2}" type="datetime1">
              <a:rPr lang="en-US"/>
              <a:pPr>
                <a:defRPr/>
              </a:pPr>
              <a:t>9/8/2020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1A1744-0453-4784-A30F-E48F915E1668}" type="slidenum">
              <a:rPr lang="en-US"/>
              <a:pPr>
                <a:defRPr/>
              </a:pPr>
              <a:t>‹#›</a:t>
            </a:fld>
            <a:endParaRPr lang="en-US"/>
          </a:p>
        </p:txBody>
      </p:sp>
    </p:spTree>
    <p:extLst>
      <p:ext uri="{BB962C8B-B14F-4D97-AF65-F5344CB8AC3E}">
        <p14:creationId xmlns:p14="http://schemas.microsoft.com/office/powerpoint/2010/main" val="419554253"/>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B2FFF17-5C37-4031-88AC-DDEAB9693FBE}" type="datetime1">
              <a:rPr lang="en-US"/>
              <a:pPr>
                <a:defRPr/>
              </a:pPr>
              <a:t>9/8/2020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D8ACCD-F87B-443D-88F5-88EBA990F8CC}" type="slidenum">
              <a:rPr lang="en-US"/>
              <a:pPr>
                <a:defRPr/>
              </a:pPr>
              <a:t>‹#›</a:t>
            </a:fld>
            <a:endParaRPr lang="en-US"/>
          </a:p>
        </p:txBody>
      </p:sp>
    </p:spTree>
    <p:extLst>
      <p:ext uri="{BB962C8B-B14F-4D97-AF65-F5344CB8AC3E}">
        <p14:creationId xmlns:p14="http://schemas.microsoft.com/office/powerpoint/2010/main" val="3706846580"/>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ABEFF"/>
            </a:gs>
            <a:gs pos="100000">
              <a:srgbClr val="E1F0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616452"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pitchFamily="34" charset="0"/>
              </a:defRPr>
            </a:lvl1pPr>
          </a:lstStyle>
          <a:p>
            <a:pPr>
              <a:defRPr/>
            </a:pPr>
            <a:fld id="{D3FF5313-B989-477E-AE3E-A38AAD36DDF0}" type="datetime1">
              <a:rPr lang="en-US"/>
              <a:pPr>
                <a:defRPr/>
              </a:pPr>
              <a:t>9/8/2020</a:t>
            </a:fld>
            <a:endParaRPr lang="en-US"/>
          </a:p>
        </p:txBody>
      </p:sp>
      <p:sp>
        <p:nvSpPr>
          <p:cNvPr id="6164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pitchFamily="34" charset="0"/>
              </a:defRPr>
            </a:lvl1pPr>
          </a:lstStyle>
          <a:p>
            <a:pPr>
              <a:defRPr/>
            </a:pPr>
            <a:endParaRPr lang="en-US"/>
          </a:p>
        </p:txBody>
      </p:sp>
      <p:sp>
        <p:nvSpPr>
          <p:cNvPr id="616454"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pitchFamily="34" charset="0"/>
              </a:defRPr>
            </a:lvl1pPr>
          </a:lstStyle>
          <a:p>
            <a:pPr>
              <a:defRPr/>
            </a:pPr>
            <a:fld id="{F5F5A15C-87C6-44E2-80E1-25A29F1244D0}" type="slidenum">
              <a:rPr lang="en-US"/>
              <a:pPr>
                <a:defRPr/>
              </a:pPr>
              <a:t>‹#›</a:t>
            </a:fld>
            <a:endParaRPr lang="en-US"/>
          </a:p>
        </p:txBody>
      </p:sp>
      <p:sp>
        <p:nvSpPr>
          <p:cNvPr id="1031" name="Rectangle 7"/>
          <p:cNvSpPr>
            <a:spLocks noChangeArrowheads="1"/>
          </p:cNvSpPr>
          <p:nvPr/>
        </p:nvSpPr>
        <p:spPr bwMode="auto">
          <a:xfrm>
            <a:off x="0" y="0"/>
            <a:ext cx="228600" cy="22860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1032" name="Line 8"/>
          <p:cNvSpPr>
            <a:spLocks noChangeShapeType="1"/>
          </p:cNvSpPr>
          <p:nvPr/>
        </p:nvSpPr>
        <p:spPr bwMode="auto">
          <a:xfrm>
            <a:off x="457200" y="1447800"/>
            <a:ext cx="8229600" cy="0"/>
          </a:xfrm>
          <a:prstGeom prst="line">
            <a:avLst/>
          </a:prstGeom>
          <a:noFill/>
          <a:ln w="12700">
            <a:solidFill>
              <a:srgbClr val="A5E1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 name="Rectangle 9"/>
          <p:cNvSpPr>
            <a:spLocks noChangeArrowheads="1"/>
          </p:cNvSpPr>
          <p:nvPr/>
        </p:nvSpPr>
        <p:spPr bwMode="auto">
          <a:xfrm>
            <a:off x="0" y="2286000"/>
            <a:ext cx="228600" cy="2286000"/>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1034" name="Rectangle 10"/>
          <p:cNvSpPr>
            <a:spLocks noChangeArrowheads="1"/>
          </p:cNvSpPr>
          <p:nvPr/>
        </p:nvSpPr>
        <p:spPr bwMode="auto">
          <a:xfrm>
            <a:off x="0" y="4572000"/>
            <a:ext cx="228600" cy="2286000"/>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900"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Lst>
  <p:transition>
    <p:fade thruBlk="1"/>
  </p:transition>
  <p:hf hdr="0" ftr="0" dt="0"/>
  <p:txStyles>
    <p:titleStyle>
      <a:lvl1pPr algn="l" rtl="0" eaLnBrk="0" fontAlgn="base" hangingPunct="0">
        <a:spcBef>
          <a:spcPct val="0"/>
        </a:spcBef>
        <a:spcAft>
          <a:spcPct val="0"/>
        </a:spcAft>
        <a:defRPr sz="4000" b="1">
          <a:solidFill>
            <a:srgbClr val="000080"/>
          </a:solidFill>
          <a:latin typeface="+mj-lt"/>
          <a:ea typeface="+mj-ea"/>
          <a:cs typeface="+mj-cs"/>
        </a:defRPr>
      </a:lvl1pPr>
      <a:lvl2pPr algn="l" rtl="0" eaLnBrk="0" fontAlgn="base" hangingPunct="0">
        <a:spcBef>
          <a:spcPct val="0"/>
        </a:spcBef>
        <a:spcAft>
          <a:spcPct val="0"/>
        </a:spcAft>
        <a:defRPr sz="4000" b="1">
          <a:solidFill>
            <a:srgbClr val="000080"/>
          </a:solidFill>
          <a:latin typeface="Arial" pitchFamily="34" charset="0"/>
        </a:defRPr>
      </a:lvl2pPr>
      <a:lvl3pPr algn="l" rtl="0" eaLnBrk="0" fontAlgn="base" hangingPunct="0">
        <a:spcBef>
          <a:spcPct val="0"/>
        </a:spcBef>
        <a:spcAft>
          <a:spcPct val="0"/>
        </a:spcAft>
        <a:defRPr sz="4000" b="1">
          <a:solidFill>
            <a:srgbClr val="000080"/>
          </a:solidFill>
          <a:latin typeface="Arial" pitchFamily="34" charset="0"/>
        </a:defRPr>
      </a:lvl3pPr>
      <a:lvl4pPr algn="l" rtl="0" eaLnBrk="0" fontAlgn="base" hangingPunct="0">
        <a:spcBef>
          <a:spcPct val="0"/>
        </a:spcBef>
        <a:spcAft>
          <a:spcPct val="0"/>
        </a:spcAft>
        <a:defRPr sz="4000" b="1">
          <a:solidFill>
            <a:srgbClr val="000080"/>
          </a:solidFill>
          <a:latin typeface="Arial" pitchFamily="34" charset="0"/>
        </a:defRPr>
      </a:lvl4pPr>
      <a:lvl5pPr algn="l" rtl="0" eaLnBrk="0" fontAlgn="base" hangingPunct="0">
        <a:spcBef>
          <a:spcPct val="0"/>
        </a:spcBef>
        <a:spcAft>
          <a:spcPct val="0"/>
        </a:spcAft>
        <a:defRPr sz="4000" b="1">
          <a:solidFill>
            <a:srgbClr val="000080"/>
          </a:solidFill>
          <a:latin typeface="Arial" pitchFamily="34" charset="0"/>
        </a:defRPr>
      </a:lvl5pPr>
      <a:lvl6pPr marL="457200" algn="l" rtl="0" eaLnBrk="1" fontAlgn="base" hangingPunct="1">
        <a:spcBef>
          <a:spcPct val="0"/>
        </a:spcBef>
        <a:spcAft>
          <a:spcPct val="0"/>
        </a:spcAft>
        <a:defRPr sz="4000" b="1">
          <a:solidFill>
            <a:srgbClr val="000080"/>
          </a:solidFill>
          <a:latin typeface="Arial" pitchFamily="34" charset="0"/>
        </a:defRPr>
      </a:lvl6pPr>
      <a:lvl7pPr marL="914400" algn="l" rtl="0" eaLnBrk="1" fontAlgn="base" hangingPunct="1">
        <a:spcBef>
          <a:spcPct val="0"/>
        </a:spcBef>
        <a:spcAft>
          <a:spcPct val="0"/>
        </a:spcAft>
        <a:defRPr sz="4000" b="1">
          <a:solidFill>
            <a:srgbClr val="000080"/>
          </a:solidFill>
          <a:latin typeface="Arial" pitchFamily="34" charset="0"/>
        </a:defRPr>
      </a:lvl7pPr>
      <a:lvl8pPr marL="1371600" algn="l" rtl="0" eaLnBrk="1" fontAlgn="base" hangingPunct="1">
        <a:spcBef>
          <a:spcPct val="0"/>
        </a:spcBef>
        <a:spcAft>
          <a:spcPct val="0"/>
        </a:spcAft>
        <a:defRPr sz="4000" b="1">
          <a:solidFill>
            <a:srgbClr val="000080"/>
          </a:solidFill>
          <a:latin typeface="Arial" pitchFamily="34" charset="0"/>
        </a:defRPr>
      </a:lvl8pPr>
      <a:lvl9pPr marL="1828800" algn="l" rtl="0" eaLnBrk="1" fontAlgn="base" hangingPunct="1">
        <a:spcBef>
          <a:spcPct val="0"/>
        </a:spcBef>
        <a:spcAft>
          <a:spcPct val="0"/>
        </a:spcAft>
        <a:defRPr sz="4000" b="1">
          <a:solidFill>
            <a:srgbClr val="000080"/>
          </a:solidFill>
          <a:latin typeface="Arial" pitchFamily="34" charset="0"/>
        </a:defRPr>
      </a:lvl9pPr>
    </p:titleStyle>
    <p:bodyStyle>
      <a:lvl1pPr marL="342900" indent="-342900" algn="l" rtl="0" eaLnBrk="0" fontAlgn="base" hangingPunct="0">
        <a:spcBef>
          <a:spcPct val="20000"/>
        </a:spcBef>
        <a:spcAft>
          <a:spcPct val="0"/>
        </a:spcAft>
        <a:buClr>
          <a:srgbClr val="000080"/>
        </a:buClr>
        <a:buSzPct val="75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000080"/>
        </a:buClr>
        <a:buSzPct val="90000"/>
        <a:buFont typeface="Wingdings" pitchFamily="2" charset="2"/>
        <a:buChar char="l"/>
        <a:defRPr sz="2400">
          <a:solidFill>
            <a:schemeClr val="tx1"/>
          </a:solidFill>
          <a:latin typeface="+mn-lt"/>
        </a:defRPr>
      </a:lvl2pPr>
      <a:lvl3pPr marL="1143000" indent="-228600" algn="l" rtl="0" eaLnBrk="0" fontAlgn="base" hangingPunct="0">
        <a:spcBef>
          <a:spcPct val="20000"/>
        </a:spcBef>
        <a:spcAft>
          <a:spcPct val="0"/>
        </a:spcAft>
        <a:buClr>
          <a:srgbClr val="000080"/>
        </a:buClr>
        <a:buSzPct val="7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000080"/>
        </a:buClr>
        <a:buSzPct val="7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rgbClr val="00CCFF"/>
        </a:buClr>
        <a:buSzPct val="75000"/>
        <a:buFont typeface="Wingdings" pitchFamily="2" charset="2"/>
        <a:buChar char="n"/>
        <a:defRPr>
          <a:solidFill>
            <a:schemeClr val="tx1"/>
          </a:solidFill>
          <a:latin typeface="+mn-lt"/>
        </a:defRPr>
      </a:lvl6pPr>
      <a:lvl7pPr marL="2971800" indent="-228600" algn="l" rtl="0" eaLnBrk="1" fontAlgn="base" hangingPunct="1">
        <a:spcBef>
          <a:spcPct val="20000"/>
        </a:spcBef>
        <a:spcAft>
          <a:spcPct val="0"/>
        </a:spcAft>
        <a:buClr>
          <a:srgbClr val="00CCFF"/>
        </a:buClr>
        <a:buSzPct val="75000"/>
        <a:buFont typeface="Wingdings" pitchFamily="2" charset="2"/>
        <a:buChar char="n"/>
        <a:defRPr>
          <a:solidFill>
            <a:schemeClr val="tx1"/>
          </a:solidFill>
          <a:latin typeface="+mn-lt"/>
        </a:defRPr>
      </a:lvl7pPr>
      <a:lvl8pPr marL="3429000" indent="-228600" algn="l" rtl="0" eaLnBrk="1" fontAlgn="base" hangingPunct="1">
        <a:spcBef>
          <a:spcPct val="20000"/>
        </a:spcBef>
        <a:spcAft>
          <a:spcPct val="0"/>
        </a:spcAft>
        <a:buClr>
          <a:srgbClr val="00CCFF"/>
        </a:buClr>
        <a:buSzPct val="75000"/>
        <a:buFont typeface="Wingdings" pitchFamily="2" charset="2"/>
        <a:buChar char="n"/>
        <a:defRPr>
          <a:solidFill>
            <a:schemeClr val="tx1"/>
          </a:solidFill>
          <a:latin typeface="+mn-lt"/>
        </a:defRPr>
      </a:lvl8pPr>
      <a:lvl9pPr marL="3886200" indent="-228600" algn="l" rtl="0" eaLnBrk="1" fontAlgn="base" hangingPunct="1">
        <a:spcBef>
          <a:spcPct val="20000"/>
        </a:spcBef>
        <a:spcAft>
          <a:spcPct val="0"/>
        </a:spcAft>
        <a:buClr>
          <a:srgbClr val="00CCFF"/>
        </a:buClr>
        <a:buSzPct val="75000"/>
        <a:buFont typeface="Wingdings" pitchFamily="2" charset="2"/>
        <a:buChar char="n"/>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p:cNvSpPr>
            <a:spLocks noGrp="1"/>
          </p:cNvSpPr>
          <p:nvPr>
            <p:ph type="ctrTitle"/>
          </p:nvPr>
        </p:nvSpPr>
        <p:spPr>
          <a:xfrm>
            <a:off x="4876800" y="1828800"/>
            <a:ext cx="3810000" cy="3048000"/>
          </a:xfrm>
        </p:spPr>
        <p:txBody>
          <a:bodyPr/>
          <a:lstStyle/>
          <a:p>
            <a:r>
              <a:rPr lang="en-US" altLang="en-US" dirty="0"/>
              <a:t>Erosion and Sediment Control Plans (ESCPs)</a:t>
            </a:r>
          </a:p>
        </p:txBody>
      </p:sp>
      <p:sp>
        <p:nvSpPr>
          <p:cNvPr id="3075" name="Subtitle 3"/>
          <p:cNvSpPr>
            <a:spLocks noGrp="1"/>
          </p:cNvSpPr>
          <p:nvPr>
            <p:ph type="subTitle" idx="1"/>
          </p:nvPr>
        </p:nvSpPr>
        <p:spPr>
          <a:xfrm>
            <a:off x="457200" y="5638800"/>
            <a:ext cx="8229600" cy="990600"/>
          </a:xfrm>
        </p:spPr>
        <p:txBody>
          <a:bodyPr/>
          <a:lstStyle/>
          <a:p>
            <a:r>
              <a:rPr lang="en-US" altLang="en-US" dirty="0"/>
              <a:t>San Rafael, California</a:t>
            </a:r>
            <a:br>
              <a:rPr lang="en-US" altLang="en-US" dirty="0"/>
            </a:br>
            <a:r>
              <a:rPr lang="en-US" altLang="en-US" dirty="0"/>
              <a:t>November 12, 2015</a:t>
            </a:r>
          </a:p>
        </p:txBody>
      </p:sp>
      <p:sp>
        <p:nvSpPr>
          <p:cNvPr id="5" name="Title 1"/>
          <p:cNvSpPr txBox="1">
            <a:spLocks/>
          </p:cNvSpPr>
          <p:nvPr/>
        </p:nvSpPr>
        <p:spPr bwMode="auto">
          <a:xfrm>
            <a:off x="304800" y="381000"/>
            <a:ext cx="8839200" cy="685800"/>
          </a:xfrm>
          <a:prstGeom prst="rect">
            <a:avLst/>
          </a:prstGeom>
          <a:noFill/>
          <a:ln w="9525">
            <a:noFill/>
            <a:miter lim="800000"/>
            <a:headEnd/>
            <a:tailEnd/>
          </a:ln>
        </p:spPr>
        <p:txBody>
          <a:bodyPr anchor="b"/>
          <a:lstStyle/>
          <a:p>
            <a:pPr eaLnBrk="0" hangingPunct="0">
              <a:defRPr/>
            </a:pPr>
            <a:r>
              <a:rPr lang="en-US" sz="2000" b="1" kern="0" dirty="0">
                <a:solidFill>
                  <a:srgbClr val="000080"/>
                </a:solidFill>
              </a:rPr>
              <a:t>Marin County Stormwater Pollution Prevention Program</a:t>
            </a:r>
          </a:p>
        </p:txBody>
      </p:sp>
      <p:pic>
        <p:nvPicPr>
          <p:cNvPr id="3077" name="Picture 10" descr="Marin County Stormwater Pollution Prevention Program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52400"/>
            <a:ext cx="11430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9" descr="MPj04331220000[1]"/>
          <p:cNvPicPr>
            <a:picLocks noChangeAspect="1" noChangeArrowheads="1"/>
          </p:cNvPicPr>
          <p:nvPr/>
        </p:nvPicPr>
        <p:blipFill>
          <a:blip r:embed="rId4">
            <a:extLst>
              <a:ext uri="{BEBA8EAE-BF5A-486C-A8C5-ECC9F3942E4B}">
                <a14:imgProps xmlns:a14="http://schemas.microsoft.com/office/drawing/2010/main">
                  <a14:imgLayer r:embed="rId5">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533400" y="1905000"/>
            <a:ext cx="4098925"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152400"/>
            <a:ext cx="8229600" cy="838200"/>
          </a:xfrm>
        </p:spPr>
        <p:txBody>
          <a:bodyPr/>
          <a:lstStyle/>
          <a:p>
            <a:r>
              <a:rPr lang="en-US" altLang="en-US"/>
              <a:t>MCSTOPPP ESCP Tools</a:t>
            </a:r>
          </a:p>
        </p:txBody>
      </p:sp>
      <p:sp>
        <p:nvSpPr>
          <p:cNvPr id="1536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fld id="{2C35B84A-1615-45DA-BE96-4EC5CD13D7A4}" type="slidenum">
              <a:rPr lang="en-US" altLang="en-US" sz="1000" smtClean="0"/>
              <a:pPr eaLnBrk="1" hangingPunct="1">
                <a:spcBef>
                  <a:spcPct val="0"/>
                </a:spcBef>
                <a:buClrTx/>
                <a:buSzTx/>
                <a:buFontTx/>
                <a:buNone/>
              </a:pPr>
              <a:t>10</a:t>
            </a:fld>
            <a:endParaRPr lang="en-US" altLang="en-US" sz="1000"/>
          </a:p>
        </p:txBody>
      </p:sp>
      <p:pic>
        <p:nvPicPr>
          <p:cNvPr id="16388" name="Picture 6" descr="D:\SANDY-FILES\Documents\Work\Projects\475 MCSTOPPP\475.02 Phase II Support\Task 13 ESCP review\October 2014 Revision\MCSTOPPP ESCP procedure cover 20141031.jpg"/>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a:stretch/>
        </p:blipFill>
        <p:spPr>
          <a:xfrm>
            <a:off x="577850" y="1524000"/>
            <a:ext cx="5060950" cy="2394857"/>
          </a:xfrm>
          <a:noFill/>
          <a:ln>
            <a:solidFill>
              <a:srgbClr val="92D050"/>
            </a:solidFill>
          </a:ln>
        </p:spPr>
      </p:pic>
      <p:pic>
        <p:nvPicPr>
          <p:cNvPr id="16389" name="Picture 7" descr="D:\SANDY-FILES\Documents\Work\Projects\475 MCSTOPPP\475.02 Phase II Support\Task 13 ESCP review\October 2014 Revision\MCSTOPPP Applicant pkg cover 20141031.jpg"/>
          <p:cNvPicPr>
            <a:picLocks noGrp="1" noChangeAspect="1" noChangeArrowheads="1"/>
          </p:cNvPicPr>
          <p:nvPr>
            <p:ph sz="half" idx="1"/>
          </p:nvPr>
        </p:nvPicPr>
        <p:blipFill rotWithShape="1">
          <a:blip r:embed="rId4" cstate="print">
            <a:extLst>
              <a:ext uri="{28A0092B-C50C-407E-A947-70E740481C1C}">
                <a14:useLocalDpi xmlns:a14="http://schemas.microsoft.com/office/drawing/2010/main" val="0"/>
              </a:ext>
            </a:extLst>
          </a:blip>
          <a:srcRect/>
          <a:stretch/>
        </p:blipFill>
        <p:spPr>
          <a:xfrm>
            <a:off x="3581400" y="3581400"/>
            <a:ext cx="5367337" cy="2582409"/>
          </a:xfrm>
          <a:noFill/>
          <a:ln>
            <a:solidFill>
              <a:srgbClr val="92D050"/>
            </a:solid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p:cNvSpPr>
            <a:spLocks noGrp="1"/>
          </p:cNvSpPr>
          <p:nvPr>
            <p:ph type="title"/>
          </p:nvPr>
        </p:nvSpPr>
        <p:spPr>
          <a:xfrm>
            <a:off x="533400" y="1524000"/>
            <a:ext cx="1905000" cy="3810000"/>
          </a:xfrm>
        </p:spPr>
        <p:txBody>
          <a:bodyPr/>
          <a:lstStyle/>
          <a:p>
            <a:r>
              <a:rPr lang="en-US" altLang="en-US" sz="2800"/>
              <a:t>Standard ESCP Template</a:t>
            </a:r>
            <a:br>
              <a:rPr lang="en-US" altLang="en-US" sz="2800"/>
            </a:br>
            <a:r>
              <a:rPr lang="en-US" altLang="en-US" sz="2800"/>
              <a:t>Core of the Tools</a:t>
            </a:r>
          </a:p>
        </p:txBody>
      </p:sp>
      <p:pic>
        <p:nvPicPr>
          <p:cNvPr id="16387" name="Picture 2" descr="D:\SANDY-FILES\Documents\Work\Projects\475 MCSTOPPP\475.02 Phase II Support\Task 13 ESCP review\October 2014 Revision\ESCP template\Pages from ESCP Template form-Oct201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t="-337"/>
          <a:stretch>
            <a:fillRect/>
          </a:stretch>
        </p:blipFill>
        <p:spPr>
          <a:xfrm>
            <a:off x="2895600" y="228600"/>
            <a:ext cx="5365750" cy="6454775"/>
          </a:xfrm>
          <a:noFill/>
        </p:spPr>
      </p:pic>
      <p:sp>
        <p:nvSpPr>
          <p:cNvPr id="1638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fld id="{0EC222B0-67D8-47FA-B6D9-5063EC3FD9B7}" type="slidenum">
              <a:rPr lang="en-US" altLang="en-US" sz="1000" smtClean="0"/>
              <a:pPr eaLnBrk="1" hangingPunct="1">
                <a:spcBef>
                  <a:spcPct val="0"/>
                </a:spcBef>
                <a:buClrTx/>
                <a:buSzTx/>
                <a:buFontTx/>
                <a:buNone/>
              </a:pPr>
              <a:t>11</a:t>
            </a:fld>
            <a:endParaRPr lang="en-US" altLang="en-US" sz="1000"/>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p:txBody>
          <a:bodyPr/>
          <a:lstStyle/>
          <a:p>
            <a:r>
              <a:rPr lang="en-US" altLang="en-US" dirty="0"/>
              <a:t>Standard template for ESCPs</a:t>
            </a:r>
          </a:p>
        </p:txBody>
      </p:sp>
      <p:sp>
        <p:nvSpPr>
          <p:cNvPr id="17411" name="Content Placeholder 6"/>
          <p:cNvSpPr>
            <a:spLocks noGrp="1"/>
          </p:cNvSpPr>
          <p:nvPr>
            <p:ph idx="1"/>
          </p:nvPr>
        </p:nvSpPr>
        <p:spPr>
          <a:xfrm>
            <a:off x="457200" y="1562100"/>
            <a:ext cx="8229600" cy="3238500"/>
          </a:xfrm>
        </p:spPr>
        <p:txBody>
          <a:bodyPr/>
          <a:lstStyle/>
          <a:p>
            <a:r>
              <a:rPr lang="en-US" altLang="en-US" dirty="0"/>
              <a:t>Establishes standard format for content</a:t>
            </a:r>
          </a:p>
          <a:p>
            <a:r>
              <a:rPr lang="en-US" altLang="en-US" dirty="0"/>
              <a:t>PDF fillable-form guides applicants to provide required information in a succinct format</a:t>
            </a:r>
          </a:p>
          <a:p>
            <a:r>
              <a:rPr lang="en-US" altLang="en-US" dirty="0"/>
              <a:t>Review checklist &amp; reviewer comments integrated into template</a:t>
            </a:r>
          </a:p>
          <a:p>
            <a:r>
              <a:rPr lang="en-US" altLang="en-US" dirty="0"/>
              <a:t>Collects inventory information</a:t>
            </a:r>
          </a:p>
        </p:txBody>
      </p:sp>
      <p:sp>
        <p:nvSpPr>
          <p:cNvPr id="1741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fld id="{77966A9E-4FFB-4E77-969E-5A126D23108E}" type="slidenum">
              <a:rPr lang="en-US" altLang="en-US" sz="1000" smtClean="0"/>
              <a:pPr eaLnBrk="1" hangingPunct="1">
                <a:spcBef>
                  <a:spcPct val="0"/>
                </a:spcBef>
                <a:buClrTx/>
                <a:buSzTx/>
                <a:buFontTx/>
                <a:buNone/>
              </a:pPr>
              <a:t>12</a:t>
            </a:fld>
            <a:endParaRPr lang="en-US" altLang="en-US" sz="1000"/>
          </a:p>
        </p:txBody>
      </p:sp>
      <p:sp>
        <p:nvSpPr>
          <p:cNvPr id="8" name="TextBox 7"/>
          <p:cNvSpPr txBox="1"/>
          <p:nvPr/>
        </p:nvSpPr>
        <p:spPr>
          <a:xfrm>
            <a:off x="457200" y="4864100"/>
            <a:ext cx="8382000" cy="1384300"/>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2800" dirty="0"/>
              <a:t>The template facilitates the preparation and review of ESCPs, streamlines the documentation process, and guides field implementation and inspection</a:t>
            </a: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p:txBody>
          <a:bodyPr/>
          <a:lstStyle/>
          <a:p>
            <a:r>
              <a:rPr lang="en-US" altLang="en-US" dirty="0"/>
              <a:t>Orientation to the ESCP template</a:t>
            </a:r>
          </a:p>
        </p:txBody>
      </p:sp>
      <p:sp>
        <p:nvSpPr>
          <p:cNvPr id="6" name="Content Placeholder 5"/>
          <p:cNvSpPr>
            <a:spLocks noGrp="1"/>
          </p:cNvSpPr>
          <p:nvPr>
            <p:ph idx="1"/>
          </p:nvPr>
        </p:nvSpPr>
        <p:spPr/>
        <p:txBody>
          <a:bodyPr/>
          <a:lstStyle/>
          <a:p>
            <a:pPr>
              <a:defRPr/>
            </a:pPr>
            <a:r>
              <a:rPr lang="en-US" dirty="0"/>
              <a:t>Two Official Use Only sections lead the template</a:t>
            </a:r>
          </a:p>
          <a:p>
            <a:pPr lvl="1">
              <a:defRPr/>
            </a:pPr>
            <a:r>
              <a:rPr lang="en-US" dirty="0"/>
              <a:t>Internal tracking information</a:t>
            </a:r>
          </a:p>
          <a:p>
            <a:pPr lvl="1">
              <a:defRPr/>
            </a:pPr>
            <a:r>
              <a:rPr lang="en-US" dirty="0"/>
              <a:t>Table to document comments on ESCP</a:t>
            </a:r>
          </a:p>
          <a:p>
            <a:pPr>
              <a:defRPr/>
            </a:pPr>
            <a:r>
              <a:rPr lang="en-US" dirty="0"/>
              <a:t>Applicants complete remaining 5 sections</a:t>
            </a:r>
          </a:p>
          <a:p>
            <a:pPr marL="914400" lvl="1" indent="-457200">
              <a:buFont typeface="+mj-lt"/>
              <a:buAutoNum type="arabicPeriod"/>
              <a:defRPr/>
            </a:pPr>
            <a:r>
              <a:rPr lang="en-US" dirty="0"/>
              <a:t>Project Information</a:t>
            </a:r>
          </a:p>
          <a:p>
            <a:pPr marL="914400" lvl="1" indent="-457200">
              <a:buFont typeface="+mj-lt"/>
              <a:buAutoNum type="arabicPeriod"/>
              <a:defRPr/>
            </a:pPr>
            <a:r>
              <a:rPr lang="en-US" dirty="0"/>
              <a:t>Applicant Information</a:t>
            </a:r>
          </a:p>
          <a:p>
            <a:pPr marL="914400" lvl="1" indent="-457200">
              <a:buFont typeface="+mj-lt"/>
              <a:buAutoNum type="arabicPeriod"/>
              <a:defRPr/>
            </a:pPr>
            <a:r>
              <a:rPr lang="en-US" dirty="0"/>
              <a:t>Other Required Permits</a:t>
            </a:r>
          </a:p>
          <a:p>
            <a:pPr marL="914400" lvl="1" indent="-457200">
              <a:buFont typeface="+mj-lt"/>
              <a:buAutoNum type="arabicPeriod"/>
              <a:defRPr/>
            </a:pPr>
            <a:r>
              <a:rPr lang="en-US" dirty="0"/>
              <a:t>Site Plan and BMP Implementation Schedule</a:t>
            </a:r>
          </a:p>
          <a:p>
            <a:pPr marL="914400" lvl="1" indent="-457200">
              <a:buFont typeface="+mj-lt"/>
              <a:buAutoNum type="arabicPeriod"/>
              <a:defRPr/>
            </a:pPr>
            <a:r>
              <a:rPr lang="en-US" dirty="0"/>
              <a:t>BMP Information</a:t>
            </a:r>
          </a:p>
          <a:p>
            <a:pPr marL="914400" lvl="1" indent="-457200">
              <a:buFont typeface="+mj-lt"/>
              <a:buAutoNum type="arabicPeriod"/>
              <a:defRPr/>
            </a:pPr>
            <a:endParaRPr lang="en-US" dirty="0"/>
          </a:p>
          <a:p>
            <a:pPr marL="914400" lvl="1" indent="-457200">
              <a:buFont typeface="+mj-lt"/>
              <a:buAutoNum type="arabicPeriod"/>
              <a:defRPr/>
            </a:pPr>
            <a:endParaRPr lang="en-US" dirty="0"/>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fld id="{9D4407DE-7D89-48BC-969C-10BB474A4416}" type="slidenum">
              <a:rPr lang="en-US" altLang="en-US" sz="1000" smtClean="0"/>
              <a:pPr eaLnBrk="1" hangingPunct="1">
                <a:spcBef>
                  <a:spcPct val="0"/>
                </a:spcBef>
                <a:buClrTx/>
                <a:buSzTx/>
                <a:buFontTx/>
                <a:buNone/>
              </a:pPr>
              <a:t>13</a:t>
            </a:fld>
            <a:endParaRPr lang="en-US" altLang="en-US" sz="1000"/>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5"/>
          <p:cNvSpPr>
            <a:spLocks noGrp="1"/>
          </p:cNvSpPr>
          <p:nvPr>
            <p:ph type="title"/>
          </p:nvPr>
        </p:nvSpPr>
        <p:spPr/>
        <p:txBody>
          <a:bodyPr/>
          <a:lstStyle/>
          <a:p>
            <a:r>
              <a:rPr lang="en-US" altLang="en-US" dirty="0"/>
              <a:t>Agency Information:</a:t>
            </a:r>
            <a:br>
              <a:rPr lang="en-US" altLang="en-US" dirty="0"/>
            </a:br>
            <a:r>
              <a:rPr lang="en-US" altLang="en-US" dirty="0"/>
              <a:t>Tracking Documentation</a:t>
            </a:r>
          </a:p>
        </p:txBody>
      </p:sp>
      <p:sp>
        <p:nvSpPr>
          <p:cNvPr id="1945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fld id="{E744AC7E-D685-45C4-904B-8452D434EF5D}" type="slidenum">
              <a:rPr lang="en-US" altLang="en-US" sz="1000" smtClean="0"/>
              <a:pPr eaLnBrk="1" hangingPunct="1">
                <a:spcBef>
                  <a:spcPct val="0"/>
                </a:spcBef>
                <a:buClrTx/>
                <a:buSzTx/>
                <a:buFontTx/>
                <a:buNone/>
              </a:pPr>
              <a:t>14</a:t>
            </a:fld>
            <a:endParaRPr lang="en-US" altLang="en-US" sz="1000"/>
          </a:p>
        </p:txBody>
      </p:sp>
      <p:pic>
        <p:nvPicPr>
          <p:cNvPr id="9" name="Picture 2" descr="C:\Users\sandym\Desktop\ESCP Template 06052014 form_Page_01.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a:xfrm>
            <a:off x="457200" y="2209800"/>
            <a:ext cx="8528050" cy="2925763"/>
          </a:xfrm>
          <a:ln w="12700" cap="sq">
            <a:solidFill>
              <a:srgbClr val="000000"/>
            </a:solidFill>
            <a:miter lim="800000"/>
          </a:ln>
          <a:effectLst>
            <a:outerShdw blurRad="57150" dist="50800" dir="2700000" algn="tl" rotWithShape="0">
              <a:srgbClr val="000000">
                <a:alpha val="40000"/>
              </a:srgbClr>
            </a:outerShdw>
          </a:effectLst>
        </p:spPr>
      </p:pic>
      <p:cxnSp>
        <p:nvCxnSpPr>
          <p:cNvPr id="10" name="Straight Arrow Connector 9"/>
          <p:cNvCxnSpPr>
            <a:cxnSpLocks noChangeShapeType="1"/>
            <a:stCxn id="13" idx="1"/>
          </p:cNvCxnSpPr>
          <p:nvPr/>
        </p:nvCxnSpPr>
        <p:spPr bwMode="auto">
          <a:xfrm flipH="1">
            <a:off x="1905000" y="1784350"/>
            <a:ext cx="2819400" cy="14922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3" name="TextBox 12"/>
          <p:cNvSpPr txBox="1">
            <a:spLocks noChangeArrowheads="1"/>
          </p:cNvSpPr>
          <p:nvPr/>
        </p:nvSpPr>
        <p:spPr bwMode="auto">
          <a:xfrm>
            <a:off x="4724400" y="1600200"/>
            <a:ext cx="3305175" cy="369888"/>
          </a:xfrm>
          <a:prstGeom prst="rect">
            <a:avLst/>
          </a:prstGeom>
          <a:solidFill>
            <a:schemeClr val="tx2">
              <a:lumMod val="20000"/>
              <a:lumOff val="80000"/>
            </a:schemeClr>
          </a:solidFill>
          <a:ln>
            <a:noFill/>
          </a:ln>
        </p:spPr>
        <p:txBody>
          <a:bodyPr wrap="none">
            <a:spAutoFit/>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sz="1800" dirty="0"/>
              <a:t>Links to Marin Watershed Map</a:t>
            </a:r>
          </a:p>
        </p:txBody>
      </p:sp>
      <p:cxnSp>
        <p:nvCxnSpPr>
          <p:cNvPr id="15" name="Straight Arrow Connector 14"/>
          <p:cNvCxnSpPr>
            <a:cxnSpLocks noChangeShapeType="1"/>
            <a:stCxn id="19" idx="0"/>
          </p:cNvCxnSpPr>
          <p:nvPr/>
        </p:nvCxnSpPr>
        <p:spPr bwMode="auto">
          <a:xfrm flipH="1" flipV="1">
            <a:off x="1905000" y="2667000"/>
            <a:ext cx="858044" cy="27828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9" name="TextBox 18"/>
          <p:cNvSpPr txBox="1">
            <a:spLocks noChangeArrowheads="1"/>
          </p:cNvSpPr>
          <p:nvPr/>
        </p:nvSpPr>
        <p:spPr bwMode="auto">
          <a:xfrm>
            <a:off x="801688" y="5449888"/>
            <a:ext cx="3922712" cy="646112"/>
          </a:xfrm>
          <a:prstGeom prst="rect">
            <a:avLst/>
          </a:prstGeom>
          <a:solidFill>
            <a:schemeClr val="tx2">
              <a:lumMod val="20000"/>
              <a:lumOff val="80000"/>
            </a:schemeClr>
          </a:solidFill>
          <a:ln>
            <a:noFill/>
          </a:ln>
        </p:spPr>
        <p:txBody>
          <a:bodyPr wrap="square">
            <a:spAutoFit/>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sz="1800" dirty="0"/>
              <a:t>Optional for agency to assign unique tracking number for ESCP</a:t>
            </a:r>
          </a:p>
        </p:txBody>
      </p:sp>
      <p:sp>
        <p:nvSpPr>
          <p:cNvPr id="23" name="Oval 22"/>
          <p:cNvSpPr>
            <a:spLocks noChangeArrowheads="1"/>
          </p:cNvSpPr>
          <p:nvPr/>
        </p:nvSpPr>
        <p:spPr bwMode="auto">
          <a:xfrm>
            <a:off x="3852863" y="3276600"/>
            <a:ext cx="5291137" cy="2286000"/>
          </a:xfrm>
          <a:prstGeom prst="ellipse">
            <a:avLst/>
          </a:prstGeom>
          <a:noFill/>
          <a:ln w="571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a:spcBef>
                <a:spcPct val="0"/>
              </a:spcBef>
              <a:buClrTx/>
              <a:buSzTx/>
              <a:buFontTx/>
              <a:buNone/>
            </a:pPr>
            <a:endParaRPr lang="en-US" altLang="en-US" sz="1800">
              <a:solidFill>
                <a:srgbClr val="7030A0"/>
              </a:solidFill>
              <a:latin typeface="Verdana" pitchFamily="34" charset="0"/>
            </a:endParaRPr>
          </a:p>
        </p:txBody>
      </p:sp>
      <p:sp>
        <p:nvSpPr>
          <p:cNvPr id="22" name="TextBox 21"/>
          <p:cNvSpPr txBox="1">
            <a:spLocks noChangeArrowheads="1"/>
          </p:cNvSpPr>
          <p:nvPr/>
        </p:nvSpPr>
        <p:spPr bwMode="auto">
          <a:xfrm>
            <a:off x="5257800" y="5770563"/>
            <a:ext cx="3000375" cy="923925"/>
          </a:xfrm>
          <a:prstGeom prst="rect">
            <a:avLst/>
          </a:prstGeom>
          <a:solidFill>
            <a:schemeClr val="tx2">
              <a:lumMod val="20000"/>
              <a:lumOff val="80000"/>
            </a:schemeClr>
          </a:solidFill>
          <a:ln>
            <a:noFill/>
          </a:ln>
        </p:spPr>
        <p:txBody>
          <a:bodyPr>
            <a:spAutoFit/>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sz="1800" dirty="0"/>
              <a:t>Use this section to track approvals of modified ESCPs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23"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a:t>Agency Information:</a:t>
            </a:r>
            <a:br>
              <a:rPr lang="en-US" altLang="en-US" dirty="0"/>
            </a:br>
            <a:r>
              <a:rPr lang="en-US" altLang="en-US" dirty="0"/>
              <a:t>Reviewers Comments</a:t>
            </a:r>
          </a:p>
        </p:txBody>
      </p:sp>
      <p:sp>
        <p:nvSpPr>
          <p:cNvPr id="2048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fld id="{A776ACA4-EA35-4076-81EE-20C191151628}" type="slidenum">
              <a:rPr lang="en-US" altLang="en-US" sz="1000" smtClean="0"/>
              <a:pPr eaLnBrk="1" hangingPunct="1">
                <a:spcBef>
                  <a:spcPct val="0"/>
                </a:spcBef>
                <a:buClrTx/>
                <a:buSzTx/>
                <a:buFontTx/>
                <a:buNone/>
              </a:pPr>
              <a:t>15</a:t>
            </a:fld>
            <a:endParaRPr lang="en-US" altLang="en-US" sz="1000" dirty="0"/>
          </a:p>
        </p:txBody>
      </p:sp>
      <p:pic>
        <p:nvPicPr>
          <p:cNvPr id="6" name="Picture 2" descr="C:\Users\sandym\Desktop\ESCP Template 06052014 form_Page_01.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a:xfrm>
            <a:off x="747713" y="1676400"/>
            <a:ext cx="7185025" cy="4114800"/>
          </a:xfrm>
          <a:ln w="12700" cap="sq">
            <a:solidFill>
              <a:srgbClr val="000000"/>
            </a:solidFill>
            <a:miter lim="800000"/>
          </a:ln>
          <a:effectLst>
            <a:outerShdw blurRad="57150" dist="50800" dir="2700000" algn="tl" rotWithShape="0">
              <a:srgbClr val="000000">
                <a:alpha val="40000"/>
              </a:srgbClr>
            </a:outerShdw>
          </a:effectLst>
        </p:spPr>
      </p:pic>
      <p:sp>
        <p:nvSpPr>
          <p:cNvPr id="20485" name="TextBox 4"/>
          <p:cNvSpPr txBox="1">
            <a:spLocks noChangeArrowheads="1"/>
          </p:cNvSpPr>
          <p:nvPr/>
        </p:nvSpPr>
        <p:spPr bwMode="auto">
          <a:xfrm>
            <a:off x="304800" y="5880100"/>
            <a:ext cx="5904180" cy="369332"/>
          </a:xfrm>
          <a:prstGeom prst="rect">
            <a:avLst/>
          </a:prstGeom>
          <a:solidFill>
            <a:schemeClr val="tx2">
              <a:lumMod val="20000"/>
              <a:lumOff val="80000"/>
            </a:schemeClr>
          </a:solidFill>
          <a:ln>
            <a:noFill/>
          </a:ln>
        </p:spPr>
        <p:txBody>
          <a:bodyPr wrap="none">
            <a:spAutoFit/>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sz="1800" dirty="0"/>
              <a:t>Agency: Use this section to document review comments</a:t>
            </a:r>
          </a:p>
        </p:txBody>
      </p:sp>
      <p:sp>
        <p:nvSpPr>
          <p:cNvPr id="7" name="TextBox 4"/>
          <p:cNvSpPr txBox="1">
            <a:spLocks noChangeArrowheads="1"/>
          </p:cNvSpPr>
          <p:nvPr/>
        </p:nvSpPr>
        <p:spPr bwMode="auto">
          <a:xfrm>
            <a:off x="1905000" y="6379029"/>
            <a:ext cx="6172200" cy="369332"/>
          </a:xfrm>
          <a:prstGeom prst="rect">
            <a:avLst/>
          </a:prstGeom>
          <a:solidFill>
            <a:schemeClr val="tx2">
              <a:lumMod val="20000"/>
              <a:lumOff val="80000"/>
            </a:schemeClr>
          </a:solidFill>
          <a:ln>
            <a:noFill/>
          </a:ln>
        </p:spPr>
        <p:txBody>
          <a:bodyPr wrap="square">
            <a:spAutoFit/>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sz="1800" dirty="0"/>
              <a:t>Applicants: Look for here for changes you need to make </a:t>
            </a: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a:t>Section 1: Project Information</a:t>
            </a:r>
          </a:p>
        </p:txBody>
      </p:sp>
      <p:sp>
        <p:nvSpPr>
          <p:cNvPr id="215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fld id="{8134315F-D535-427A-844F-878F583CA96D}" type="slidenum">
              <a:rPr lang="en-US" altLang="en-US" sz="1000" smtClean="0"/>
              <a:pPr eaLnBrk="1" hangingPunct="1">
                <a:spcBef>
                  <a:spcPct val="0"/>
                </a:spcBef>
                <a:buClrTx/>
                <a:buSzTx/>
                <a:buFontTx/>
                <a:buNone/>
              </a:pPr>
              <a:t>16</a:t>
            </a:fld>
            <a:endParaRPr lang="en-US" altLang="en-US" sz="1000"/>
          </a:p>
        </p:txBody>
      </p:sp>
      <p:pic>
        <p:nvPicPr>
          <p:cNvPr id="6" name="Picture 2" descr="C:\Users\sandym\Desktop\ESCP Template 06052014 form_Page_02.jp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a:stretch/>
        </p:blipFill>
        <p:spPr>
          <a:xfrm>
            <a:off x="463550" y="1584325"/>
            <a:ext cx="8191500" cy="4664075"/>
          </a:xfrm>
          <a:ln w="12700" cap="sq">
            <a:solidFill>
              <a:srgbClr val="000000"/>
            </a:solidFill>
            <a:miter lim="800000"/>
          </a:ln>
          <a:effectLst>
            <a:outerShdw blurRad="57150" dist="50800" dir="2700000" algn="tl" rotWithShape="0">
              <a:srgbClr val="000000">
                <a:alpha val="40000"/>
              </a:srgbClr>
            </a:outerShdw>
          </a:effectLst>
        </p:spPr>
      </p:pic>
      <p:sp>
        <p:nvSpPr>
          <p:cNvPr id="2" name="TextBox 1"/>
          <p:cNvSpPr txBox="1"/>
          <p:nvPr/>
        </p:nvSpPr>
        <p:spPr>
          <a:xfrm>
            <a:off x="3657600" y="4431268"/>
            <a:ext cx="2364750" cy="369332"/>
          </a:xfrm>
          <a:prstGeom prst="rect">
            <a:avLst/>
          </a:prstGeom>
          <a:noFill/>
        </p:spPr>
        <p:txBody>
          <a:bodyPr wrap="none" rtlCol="0">
            <a:spAutoFit/>
          </a:bodyPr>
          <a:lstStyle/>
          <a:p>
            <a:r>
              <a:rPr lang="en-US" dirty="0">
                <a:solidFill>
                  <a:srgbClr val="FF0000"/>
                </a:solidFill>
              </a:rPr>
              <a:t>Where is the project?</a:t>
            </a:r>
          </a:p>
        </p:txBody>
      </p:sp>
      <p:sp>
        <p:nvSpPr>
          <p:cNvPr id="7" name="TextBox 6"/>
          <p:cNvSpPr txBox="1"/>
          <p:nvPr/>
        </p:nvSpPr>
        <p:spPr>
          <a:xfrm>
            <a:off x="4038600" y="4888468"/>
            <a:ext cx="3369256" cy="369332"/>
          </a:xfrm>
          <a:prstGeom prst="rect">
            <a:avLst/>
          </a:prstGeom>
          <a:noFill/>
        </p:spPr>
        <p:txBody>
          <a:bodyPr wrap="none" rtlCol="0">
            <a:spAutoFit/>
          </a:bodyPr>
          <a:lstStyle/>
          <a:p>
            <a:r>
              <a:rPr lang="en-US" dirty="0">
                <a:solidFill>
                  <a:srgbClr val="FF0000"/>
                </a:solidFill>
              </a:rPr>
              <a:t>Use the Marin Watershed Map </a:t>
            </a:r>
          </a:p>
        </p:txBody>
      </p:sp>
      <p:sp>
        <p:nvSpPr>
          <p:cNvPr id="8" name="TextBox 7"/>
          <p:cNvSpPr txBox="1"/>
          <p:nvPr/>
        </p:nvSpPr>
        <p:spPr>
          <a:xfrm>
            <a:off x="4038600" y="5334000"/>
            <a:ext cx="4314001" cy="369332"/>
          </a:xfrm>
          <a:prstGeom prst="rect">
            <a:avLst/>
          </a:prstGeom>
          <a:noFill/>
        </p:spPr>
        <p:txBody>
          <a:bodyPr wrap="none" rtlCol="0">
            <a:spAutoFit/>
          </a:bodyPr>
          <a:lstStyle/>
          <a:p>
            <a:r>
              <a:rPr lang="en-US" dirty="0">
                <a:solidFill>
                  <a:srgbClr val="FF0000"/>
                </a:solidFill>
              </a:rPr>
              <a:t>How much soil/ground will be disturbed?</a:t>
            </a:r>
          </a:p>
        </p:txBody>
      </p:sp>
      <p:sp>
        <p:nvSpPr>
          <p:cNvPr id="9" name="TextBox 8"/>
          <p:cNvSpPr txBox="1"/>
          <p:nvPr/>
        </p:nvSpPr>
        <p:spPr>
          <a:xfrm>
            <a:off x="4038598" y="5812580"/>
            <a:ext cx="3018775" cy="369332"/>
          </a:xfrm>
          <a:prstGeom prst="rect">
            <a:avLst/>
          </a:prstGeom>
          <a:noFill/>
        </p:spPr>
        <p:txBody>
          <a:bodyPr wrap="none" rtlCol="0">
            <a:spAutoFit/>
          </a:bodyPr>
          <a:lstStyle/>
          <a:p>
            <a:r>
              <a:rPr lang="en-US" dirty="0">
                <a:solidFill>
                  <a:srgbClr val="FF0000"/>
                </a:solidFill>
              </a:rPr>
              <a:t>How big is the total project?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left)">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left)">
                                      <p:cBhvr>
                                        <p:cTn id="2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a:t>Section 1: Project Information</a:t>
            </a:r>
          </a:p>
        </p:txBody>
      </p:sp>
      <p:sp>
        <p:nvSpPr>
          <p:cNvPr id="2253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fld id="{526A4497-3981-4F10-ABB1-D631327ABB8A}" type="slidenum">
              <a:rPr lang="en-US" altLang="en-US" sz="1000" smtClean="0"/>
              <a:pPr eaLnBrk="1" hangingPunct="1">
                <a:spcBef>
                  <a:spcPct val="0"/>
                </a:spcBef>
                <a:buClrTx/>
                <a:buSzTx/>
                <a:buFontTx/>
                <a:buNone/>
              </a:pPr>
              <a:t>17</a:t>
            </a:fld>
            <a:endParaRPr lang="en-US" altLang="en-US" sz="1000"/>
          </a:p>
        </p:txBody>
      </p:sp>
      <p:pic>
        <p:nvPicPr>
          <p:cNvPr id="6" name="Picture 2" descr="C:\Users\sandym\Desktop\ESCP Template 06052014 form_Page_02.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a:xfrm>
            <a:off x="322263" y="1841500"/>
            <a:ext cx="8126412" cy="3827463"/>
          </a:xfrm>
          <a:ln w="12700" cap="sq">
            <a:solidFill>
              <a:srgbClr val="000000"/>
            </a:solidFill>
            <a:miter lim="800000"/>
          </a:ln>
          <a:effectLst>
            <a:outerShdw blurRad="57150" dist="50800" dir="2700000" algn="tl" rotWithShape="0">
              <a:srgbClr val="000000">
                <a:alpha val="40000"/>
              </a:srgbClr>
            </a:outerShdw>
          </a:effectLst>
        </p:spPr>
      </p:pic>
      <p:sp>
        <p:nvSpPr>
          <p:cNvPr id="5" name="TextBox 4"/>
          <p:cNvSpPr txBox="1"/>
          <p:nvPr/>
        </p:nvSpPr>
        <p:spPr>
          <a:xfrm>
            <a:off x="4038600" y="1905000"/>
            <a:ext cx="2249334" cy="369332"/>
          </a:xfrm>
          <a:prstGeom prst="rect">
            <a:avLst/>
          </a:prstGeom>
          <a:noFill/>
        </p:spPr>
        <p:txBody>
          <a:bodyPr wrap="none" rtlCol="0">
            <a:spAutoFit/>
          </a:bodyPr>
          <a:lstStyle/>
          <a:p>
            <a:r>
              <a:rPr lang="en-US" dirty="0">
                <a:solidFill>
                  <a:srgbClr val="FF0000"/>
                </a:solidFill>
              </a:rPr>
              <a:t>When will you start?</a:t>
            </a:r>
          </a:p>
        </p:txBody>
      </p:sp>
      <p:sp>
        <p:nvSpPr>
          <p:cNvPr id="7" name="TextBox 6"/>
          <p:cNvSpPr txBox="1"/>
          <p:nvPr/>
        </p:nvSpPr>
        <p:spPr>
          <a:xfrm>
            <a:off x="4191000" y="2426732"/>
            <a:ext cx="3467616" cy="369332"/>
          </a:xfrm>
          <a:prstGeom prst="rect">
            <a:avLst/>
          </a:prstGeom>
          <a:noFill/>
        </p:spPr>
        <p:txBody>
          <a:bodyPr wrap="none" rtlCol="0">
            <a:spAutoFit/>
          </a:bodyPr>
          <a:lstStyle/>
          <a:p>
            <a:r>
              <a:rPr lang="en-US" dirty="0">
                <a:solidFill>
                  <a:srgbClr val="FF0000"/>
                </a:solidFill>
              </a:rPr>
              <a:t>When will you be done grading?</a:t>
            </a:r>
          </a:p>
        </p:txBody>
      </p:sp>
      <p:sp>
        <p:nvSpPr>
          <p:cNvPr id="8" name="TextBox 7"/>
          <p:cNvSpPr txBox="1"/>
          <p:nvPr/>
        </p:nvSpPr>
        <p:spPr>
          <a:xfrm>
            <a:off x="4191000" y="2971800"/>
            <a:ext cx="3813865" cy="369332"/>
          </a:xfrm>
          <a:prstGeom prst="rect">
            <a:avLst/>
          </a:prstGeom>
          <a:noFill/>
        </p:spPr>
        <p:txBody>
          <a:bodyPr wrap="none" rtlCol="0">
            <a:spAutoFit/>
          </a:bodyPr>
          <a:lstStyle/>
          <a:p>
            <a:r>
              <a:rPr lang="en-US" dirty="0">
                <a:solidFill>
                  <a:srgbClr val="FF0000"/>
                </a:solidFill>
              </a:rPr>
              <a:t>When will everything be done/built?</a:t>
            </a:r>
          </a:p>
        </p:txBody>
      </p:sp>
      <p:sp>
        <p:nvSpPr>
          <p:cNvPr id="9" name="TextBox 8"/>
          <p:cNvSpPr txBox="1"/>
          <p:nvPr/>
        </p:nvSpPr>
        <p:spPr>
          <a:xfrm>
            <a:off x="4343400" y="3505200"/>
            <a:ext cx="2544286" cy="369332"/>
          </a:xfrm>
          <a:prstGeom prst="rect">
            <a:avLst/>
          </a:prstGeom>
          <a:noFill/>
        </p:spPr>
        <p:txBody>
          <a:bodyPr wrap="none" rtlCol="0">
            <a:spAutoFit/>
          </a:bodyPr>
          <a:lstStyle/>
          <a:p>
            <a:r>
              <a:rPr lang="en-US" dirty="0">
                <a:solidFill>
                  <a:srgbClr val="FF0000"/>
                </a:solidFill>
              </a:rPr>
              <a:t>What are you building?</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left)">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left)">
                                      <p:cBhvr>
                                        <p:cTn id="2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a:t>Section 2: Applicant Information</a:t>
            </a:r>
          </a:p>
        </p:txBody>
      </p:sp>
      <p:sp>
        <p:nvSpPr>
          <p:cNvPr id="2355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fld id="{7D1CCD08-D362-4C6D-8E2B-9D3C3B5A07F2}" type="slidenum">
              <a:rPr lang="en-US" altLang="en-US" sz="1000" smtClean="0"/>
              <a:pPr eaLnBrk="1" hangingPunct="1">
                <a:spcBef>
                  <a:spcPct val="0"/>
                </a:spcBef>
                <a:buClrTx/>
                <a:buSzTx/>
                <a:buFontTx/>
                <a:buNone/>
              </a:pPr>
              <a:t>18</a:t>
            </a:fld>
            <a:endParaRPr lang="en-US" altLang="en-US" sz="1000"/>
          </a:p>
        </p:txBody>
      </p:sp>
      <p:pic>
        <p:nvPicPr>
          <p:cNvPr id="11" name="Picture 3" descr="C:\Users\sandym\Desktop\New folder (2)\ESCP Template 06052014 form_Page_03.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a:xfrm>
            <a:off x="609600" y="1905000"/>
            <a:ext cx="7837488" cy="4297363"/>
          </a:xfrm>
          <a:ln w="12700" cap="sq">
            <a:solidFill>
              <a:srgbClr val="000000"/>
            </a:solidFill>
            <a:miter lim="800000"/>
          </a:ln>
          <a:effectLst>
            <a:outerShdw blurRad="57150" dist="50800" dir="2700000" algn="tl" rotWithShape="0">
              <a:srgbClr val="000000">
                <a:alpha val="40000"/>
              </a:srgbClr>
            </a:outerShdw>
          </a:effectLst>
        </p:spPr>
      </p:pic>
      <p:sp>
        <p:nvSpPr>
          <p:cNvPr id="5" name="TextBox 4"/>
          <p:cNvSpPr txBox="1"/>
          <p:nvPr/>
        </p:nvSpPr>
        <p:spPr>
          <a:xfrm>
            <a:off x="3962400" y="2971800"/>
            <a:ext cx="2685351" cy="369332"/>
          </a:xfrm>
          <a:prstGeom prst="rect">
            <a:avLst/>
          </a:prstGeom>
          <a:noFill/>
        </p:spPr>
        <p:txBody>
          <a:bodyPr wrap="none" rtlCol="0">
            <a:spAutoFit/>
          </a:bodyPr>
          <a:lstStyle/>
          <a:p>
            <a:r>
              <a:rPr lang="en-US" dirty="0">
                <a:solidFill>
                  <a:srgbClr val="FF0000"/>
                </a:solidFill>
              </a:rPr>
              <a:t>Who owns the property?</a:t>
            </a:r>
          </a:p>
        </p:txBody>
      </p:sp>
      <p:sp>
        <p:nvSpPr>
          <p:cNvPr id="6" name="TextBox 5"/>
          <p:cNvSpPr txBox="1"/>
          <p:nvPr/>
        </p:nvSpPr>
        <p:spPr>
          <a:xfrm>
            <a:off x="3962400" y="4495800"/>
            <a:ext cx="3583097" cy="923330"/>
          </a:xfrm>
          <a:prstGeom prst="rect">
            <a:avLst/>
          </a:prstGeom>
          <a:noFill/>
        </p:spPr>
        <p:txBody>
          <a:bodyPr wrap="none" rtlCol="0">
            <a:spAutoFit/>
          </a:bodyPr>
          <a:lstStyle/>
          <a:p>
            <a:r>
              <a:rPr lang="en-US" dirty="0">
                <a:solidFill>
                  <a:srgbClr val="FF0000"/>
                </a:solidFill>
              </a:rPr>
              <a:t>Who is building the project?</a:t>
            </a:r>
          </a:p>
          <a:p>
            <a:endParaRPr lang="en-US" dirty="0">
              <a:solidFill>
                <a:srgbClr val="FF0000"/>
              </a:solidFill>
            </a:endParaRPr>
          </a:p>
          <a:p>
            <a:r>
              <a:rPr lang="en-US" dirty="0">
                <a:solidFill>
                  <a:srgbClr val="FF0000"/>
                </a:solidFill>
              </a:rPr>
              <a:t>It may be the same as the owner.</a:t>
            </a:r>
          </a:p>
        </p:txBody>
      </p:sp>
      <p:sp>
        <p:nvSpPr>
          <p:cNvPr id="7" name="Oval 6"/>
          <p:cNvSpPr>
            <a:spLocks noChangeArrowheads="1"/>
          </p:cNvSpPr>
          <p:nvPr/>
        </p:nvSpPr>
        <p:spPr bwMode="auto">
          <a:xfrm>
            <a:off x="2514600" y="5462673"/>
            <a:ext cx="1447800" cy="1006475"/>
          </a:xfrm>
          <a:prstGeom prst="ellipse">
            <a:avLst/>
          </a:prstGeom>
          <a:noFill/>
          <a:ln w="571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a:spcBef>
                <a:spcPct val="0"/>
              </a:spcBef>
              <a:buClrTx/>
              <a:buSzTx/>
              <a:buFontTx/>
              <a:buNone/>
            </a:pPr>
            <a:endParaRPr lang="en-US" altLang="en-US" sz="1800">
              <a:solidFill>
                <a:srgbClr val="7030A0"/>
              </a:solidFill>
              <a:latin typeface="Verdana" pitchFamily="34" charset="0"/>
            </a:endParaRPr>
          </a:p>
        </p:txBody>
      </p:sp>
      <p:sp>
        <p:nvSpPr>
          <p:cNvPr id="9" name="TextBox 8"/>
          <p:cNvSpPr txBox="1"/>
          <p:nvPr/>
        </p:nvSpPr>
        <p:spPr>
          <a:xfrm>
            <a:off x="4267200" y="5562600"/>
            <a:ext cx="4121641" cy="646331"/>
          </a:xfrm>
          <a:prstGeom prst="rect">
            <a:avLst/>
          </a:prstGeom>
          <a:noFill/>
        </p:spPr>
        <p:txBody>
          <a:bodyPr wrap="none" rtlCol="0">
            <a:spAutoFit/>
          </a:bodyPr>
          <a:lstStyle/>
          <a:p>
            <a:r>
              <a:rPr lang="en-US" dirty="0">
                <a:solidFill>
                  <a:srgbClr val="FF0000"/>
                </a:solidFill>
              </a:rPr>
              <a:t>Who can the inspector call on Sunday </a:t>
            </a:r>
            <a:br>
              <a:rPr lang="en-US" dirty="0">
                <a:solidFill>
                  <a:srgbClr val="FF0000"/>
                </a:solidFill>
              </a:rPr>
            </a:br>
            <a:r>
              <a:rPr lang="en-US" dirty="0">
                <a:solidFill>
                  <a:srgbClr val="FF0000"/>
                </a:solidFill>
              </a:rPr>
              <a:t>when no one is around?</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wipe(left)">
                                      <p:cBhvr>
                                        <p:cTn id="26"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a:t>Section 2: Applicant Certification</a:t>
            </a:r>
          </a:p>
        </p:txBody>
      </p:sp>
      <p:sp>
        <p:nvSpPr>
          <p:cNvPr id="2457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fld id="{AEA8C349-2DAF-4F9A-8C19-51E2BF6ACC7C}" type="slidenum">
              <a:rPr lang="en-US" altLang="en-US" sz="1000" smtClean="0"/>
              <a:pPr eaLnBrk="1" hangingPunct="1">
                <a:spcBef>
                  <a:spcPct val="0"/>
                </a:spcBef>
                <a:buClrTx/>
                <a:buSzTx/>
                <a:buFontTx/>
                <a:buNone/>
              </a:pPr>
              <a:t>19</a:t>
            </a:fld>
            <a:endParaRPr lang="en-US" altLang="en-US" sz="1000"/>
          </a:p>
        </p:txBody>
      </p:sp>
      <p:pic>
        <p:nvPicPr>
          <p:cNvPr id="5" name="Picture 3" descr="C:\Users\sandym\Desktop\New folder (2)\ESCP Template 06052014 form_Page_03.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a:xfrm>
            <a:off x="304800" y="2286000"/>
            <a:ext cx="8177213" cy="4248150"/>
          </a:xfrm>
          <a:ln w="12700" cap="sq">
            <a:solidFill>
              <a:srgbClr val="000000"/>
            </a:solidFill>
            <a:miter lim="800000"/>
          </a:ln>
          <a:effectLst>
            <a:outerShdw blurRad="57150" dist="50800" dir="2700000" algn="tl" rotWithShape="0">
              <a:srgbClr val="000000">
                <a:alpha val="40000"/>
              </a:srgbClr>
            </a:outerShdw>
          </a:effectLst>
        </p:spPr>
      </p:pic>
      <p:cxnSp>
        <p:nvCxnSpPr>
          <p:cNvPr id="6" name="Straight Arrow Connector 5"/>
          <p:cNvCxnSpPr>
            <a:cxnSpLocks noChangeShapeType="1"/>
          </p:cNvCxnSpPr>
          <p:nvPr/>
        </p:nvCxnSpPr>
        <p:spPr bwMode="auto">
          <a:xfrm>
            <a:off x="6748616" y="1969532"/>
            <a:ext cx="43016" cy="107846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 name="TextBox 6"/>
          <p:cNvSpPr txBox="1">
            <a:spLocks noChangeArrowheads="1"/>
          </p:cNvSpPr>
          <p:nvPr/>
        </p:nvSpPr>
        <p:spPr bwMode="auto">
          <a:xfrm>
            <a:off x="4495800" y="1600200"/>
            <a:ext cx="4519186" cy="369332"/>
          </a:xfrm>
          <a:prstGeom prst="rect">
            <a:avLst/>
          </a:prstGeom>
          <a:solidFill>
            <a:schemeClr val="tx2">
              <a:lumMod val="20000"/>
              <a:lumOff val="80000"/>
            </a:schemeClr>
          </a:solidFill>
          <a:ln>
            <a:noFill/>
          </a:ln>
        </p:spPr>
        <p:txBody>
          <a:bodyPr wrap="none">
            <a:spAutoFit/>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sz="1800" dirty="0"/>
              <a:t>Insert the municipality project is located in.</a:t>
            </a:r>
          </a:p>
        </p:txBody>
      </p:sp>
      <p:sp>
        <p:nvSpPr>
          <p:cNvPr id="8" name="TextBox 7"/>
          <p:cNvSpPr txBox="1">
            <a:spLocks noChangeArrowheads="1"/>
          </p:cNvSpPr>
          <p:nvPr/>
        </p:nvSpPr>
        <p:spPr bwMode="auto">
          <a:xfrm>
            <a:off x="304800" y="1621971"/>
            <a:ext cx="3454792" cy="369332"/>
          </a:xfrm>
          <a:prstGeom prst="rect">
            <a:avLst/>
          </a:prstGeom>
          <a:solidFill>
            <a:schemeClr val="tx2">
              <a:lumMod val="20000"/>
              <a:lumOff val="80000"/>
            </a:schemeClr>
          </a:solidFill>
          <a:ln>
            <a:noFill/>
          </a:ln>
        </p:spPr>
        <p:txBody>
          <a:bodyPr wrap="none">
            <a:spAutoFit/>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sz="1800" dirty="0"/>
              <a:t>Insert Municipal Code reference</a:t>
            </a:r>
          </a:p>
        </p:txBody>
      </p:sp>
      <p:cxnSp>
        <p:nvCxnSpPr>
          <p:cNvPr id="9" name="Straight Arrow Connector 8"/>
          <p:cNvCxnSpPr>
            <a:cxnSpLocks noChangeShapeType="1"/>
            <a:stCxn id="8" idx="2"/>
          </p:cNvCxnSpPr>
          <p:nvPr/>
        </p:nvCxnSpPr>
        <p:spPr bwMode="auto">
          <a:xfrm>
            <a:off x="2032196" y="1991303"/>
            <a:ext cx="1396804" cy="17424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a:t>Layers of controls protect Marin Creeks</a:t>
            </a:r>
          </a:p>
        </p:txBody>
      </p:sp>
      <p:graphicFrame>
        <p:nvGraphicFramePr>
          <p:cNvPr id="4" name="Content Placeholder 3"/>
          <p:cNvGraphicFramePr>
            <a:graphicFrameLocks noGrp="1"/>
          </p:cNvGraphicFramePr>
          <p:nvPr>
            <p:ph idx="1"/>
          </p:nvPr>
        </p:nvGraphicFramePr>
        <p:xfrm>
          <a:off x="457200" y="1600200"/>
          <a:ext cx="55626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44" name="Picture 2" descr="D:\SANDY-FILES\Dropbox\Sandy's Photos\Marin\Marin July 2014\Lagunitas Creek\IMG_20140720_144139_367.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29338" y="1716088"/>
            <a:ext cx="284003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a:spLocks noChangeArrowheads="1"/>
          </p:cNvSpPr>
          <p:nvPr/>
        </p:nvSpPr>
        <p:spPr bwMode="auto">
          <a:xfrm>
            <a:off x="446088" y="3776663"/>
            <a:ext cx="2133600" cy="1255712"/>
          </a:xfrm>
          <a:prstGeom prst="ellipse">
            <a:avLst/>
          </a:prstGeom>
          <a:noFill/>
          <a:ln w="571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a:spcBef>
                <a:spcPct val="0"/>
              </a:spcBef>
              <a:buClrTx/>
              <a:buSzTx/>
              <a:buFontTx/>
              <a:buNone/>
            </a:pPr>
            <a:endParaRPr lang="en-US" altLang="en-US" sz="1800">
              <a:solidFill>
                <a:srgbClr val="7030A0"/>
              </a:solidFill>
              <a:latin typeface="Verdana" pitchFamily="34" charset="0"/>
            </a:endParaRPr>
          </a:p>
        </p:txBody>
      </p:sp>
      <p:sp>
        <p:nvSpPr>
          <p:cNvPr id="1024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fld id="{B7EDAEF9-84E7-43A8-A109-ABAEFDDC6030}" type="slidenum">
              <a:rPr lang="en-US" altLang="en-US" sz="1000" smtClean="0"/>
              <a:pPr eaLnBrk="1" hangingPunct="1">
                <a:spcBef>
                  <a:spcPct val="0"/>
                </a:spcBef>
                <a:buClrTx/>
                <a:buSzTx/>
                <a:buFontTx/>
                <a:buNone/>
              </a:pPr>
              <a:t>2</a:t>
            </a:fld>
            <a:endParaRPr lang="en-US" altLang="en-US" sz="100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a:t>Section 3: Other Permits</a:t>
            </a:r>
          </a:p>
        </p:txBody>
      </p:sp>
      <p:sp>
        <p:nvSpPr>
          <p:cNvPr id="2560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fld id="{4020C219-C599-4E28-AF93-EA6B22A986AA}" type="slidenum">
              <a:rPr lang="en-US" altLang="en-US" sz="1000" smtClean="0"/>
              <a:pPr eaLnBrk="1" hangingPunct="1">
                <a:spcBef>
                  <a:spcPct val="0"/>
                </a:spcBef>
                <a:buClrTx/>
                <a:buSzTx/>
                <a:buFontTx/>
                <a:buNone/>
              </a:pPr>
              <a:t>20</a:t>
            </a:fld>
            <a:endParaRPr lang="en-US" altLang="en-US" sz="1000"/>
          </a:p>
        </p:txBody>
      </p:sp>
      <p:pic>
        <p:nvPicPr>
          <p:cNvPr id="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7487103" cy="52120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Oval 6"/>
          <p:cNvSpPr>
            <a:spLocks noChangeArrowheads="1"/>
          </p:cNvSpPr>
          <p:nvPr/>
        </p:nvSpPr>
        <p:spPr bwMode="auto">
          <a:xfrm>
            <a:off x="5867400" y="2727325"/>
            <a:ext cx="2286000" cy="1006475"/>
          </a:xfrm>
          <a:prstGeom prst="ellipse">
            <a:avLst/>
          </a:prstGeom>
          <a:noFill/>
          <a:ln w="571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a:spcBef>
                <a:spcPct val="0"/>
              </a:spcBef>
              <a:buClrTx/>
              <a:buSzTx/>
              <a:buFontTx/>
              <a:buNone/>
            </a:pPr>
            <a:endParaRPr lang="en-US" altLang="en-US" sz="1800">
              <a:solidFill>
                <a:srgbClr val="7030A0"/>
              </a:solidFill>
              <a:latin typeface="Verdana"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77813"/>
            <a:ext cx="8382000" cy="1139825"/>
          </a:xfrm>
        </p:spPr>
        <p:txBody>
          <a:bodyPr/>
          <a:lstStyle/>
          <a:p>
            <a:r>
              <a:rPr lang="en-US" altLang="en-US" dirty="0"/>
              <a:t>Section 4: Site Plan and BMP Locations</a:t>
            </a:r>
          </a:p>
        </p:txBody>
      </p:sp>
      <p:sp>
        <p:nvSpPr>
          <p:cNvPr id="2662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fld id="{01C88CBF-DF15-4BBA-8340-CC70C31A100D}" type="slidenum">
              <a:rPr lang="en-US" altLang="en-US" sz="1000" smtClean="0"/>
              <a:pPr eaLnBrk="1" hangingPunct="1">
                <a:spcBef>
                  <a:spcPct val="0"/>
                </a:spcBef>
                <a:buClrTx/>
                <a:buSzTx/>
                <a:buFontTx/>
                <a:buNone/>
              </a:pPr>
              <a:t>21</a:t>
            </a:fld>
            <a:endParaRPr lang="en-US" altLang="en-US" sz="1000"/>
          </a:p>
        </p:txBody>
      </p:sp>
      <p:pic>
        <p:nvPicPr>
          <p:cNvPr id="6" name="Picture 2" descr="C:\Users\sandym\Desktop\New folder (2)\ESCP Template 06052014 form_Page_05.jp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a:stretch/>
        </p:blipFill>
        <p:spPr>
          <a:xfrm>
            <a:off x="381000" y="1676400"/>
            <a:ext cx="8610600" cy="2378075"/>
          </a:xfrm>
          <a:ln w="12700" cap="sq">
            <a:solidFill>
              <a:srgbClr val="000000"/>
            </a:solidFill>
            <a:miter lim="800000"/>
          </a:ln>
          <a:effectLst>
            <a:outerShdw blurRad="57150" dist="50800" dir="2700000" algn="tl" rotWithShape="0">
              <a:srgbClr val="000000">
                <a:alpha val="40000"/>
              </a:srgbClr>
            </a:outerShdw>
          </a:effectLst>
        </p:spPr>
      </p:pic>
      <p:pic>
        <p:nvPicPr>
          <p:cNvPr id="5" name="Picture 2" descr="C:\Users\sandym\Desktop\New folder (2)\ESCP Template 06052014 form_Page_05.jpg"/>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381000" y="4191000"/>
            <a:ext cx="8610600" cy="2286000"/>
          </a:xfrm>
          <a:prstGeom prst="rect">
            <a:avLst/>
          </a:prstGeom>
          <a:noFill/>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4D52537-4A35-4003-817F-EB9F8B12B3AC}" type="slidenum">
              <a:rPr lang="en-US" altLang="en-US" smtClean="0"/>
              <a:pPr>
                <a:defRPr/>
              </a:pPr>
              <a:t>22</a:t>
            </a:fld>
            <a:endParaRPr lang="en-US" altLang="en-US"/>
          </a:p>
        </p:txBody>
      </p:sp>
      <p:pic>
        <p:nvPicPr>
          <p:cNvPr id="6" name="Picture 2" descr="D:\SANDY-FILES\Documents\Work\Projects\449 NCSPPP\ESCP Workshop\20141119155230761.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a:stretch/>
        </p:blipFill>
        <p:spPr bwMode="auto">
          <a:xfrm>
            <a:off x="381000" y="76200"/>
            <a:ext cx="8436928" cy="6766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209831"/>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a:t>Section 4: BMP Schedule</a:t>
            </a:r>
          </a:p>
        </p:txBody>
      </p:sp>
      <p:sp>
        <p:nvSpPr>
          <p:cNvPr id="2867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fld id="{5619B4C1-365B-442C-BEFB-F224A4AF3A14}" type="slidenum">
              <a:rPr lang="en-US" altLang="en-US" sz="1000" smtClean="0"/>
              <a:pPr eaLnBrk="1" hangingPunct="1">
                <a:spcBef>
                  <a:spcPct val="0"/>
                </a:spcBef>
                <a:buClrTx/>
                <a:buSzTx/>
                <a:buFontTx/>
                <a:buNone/>
              </a:pPr>
              <a:t>23</a:t>
            </a:fld>
            <a:endParaRPr lang="en-US" altLang="en-US" sz="1000"/>
          </a:p>
        </p:txBody>
      </p:sp>
      <p:pic>
        <p:nvPicPr>
          <p:cNvPr id="5" name="Picture 2" descr="C:\Users\sandym\Desktop\New folder (2)\ESCP Template 06052014 form_Page_05.jp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a:stretch/>
        </p:blipFill>
        <p:spPr>
          <a:xfrm>
            <a:off x="403225" y="2286000"/>
            <a:ext cx="8435975" cy="2286000"/>
          </a:xfrm>
          <a:ln w="127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977665672"/>
              </p:ext>
            </p:extLst>
          </p:nvPr>
        </p:nvGraphicFramePr>
        <p:xfrm>
          <a:off x="457200" y="609600"/>
          <a:ext cx="8229600" cy="457200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370840">
                <a:tc>
                  <a:txBody>
                    <a:bodyPr/>
                    <a:lstStyle/>
                    <a:p>
                      <a:r>
                        <a:rPr lang="en-US" sz="2400" b="1" u="sng" kern="1200" dirty="0">
                          <a:solidFill>
                            <a:schemeClr val="lt1"/>
                          </a:solidFill>
                          <a:effectLst/>
                          <a:latin typeface="+mn-lt"/>
                          <a:ea typeface="+mn-ea"/>
                          <a:cs typeface="+mn-cs"/>
                        </a:rPr>
                        <a:t>Sequence of Major Construction Activities:</a:t>
                      </a:r>
                      <a:endParaRPr lang="en-US" sz="2400" b="1" kern="1200" dirty="0">
                        <a:solidFill>
                          <a:schemeClr val="lt1"/>
                        </a:solidFill>
                        <a:effectLst/>
                        <a:latin typeface="+mn-lt"/>
                        <a:ea typeface="+mn-ea"/>
                        <a:cs typeface="+mn-cs"/>
                      </a:endParaRPr>
                    </a:p>
                    <a:p>
                      <a:endParaRPr lang="en-US" sz="2400" dirty="0"/>
                    </a:p>
                  </a:txBody>
                  <a:tcPr/>
                </a:tc>
                <a:extLst>
                  <a:ext uri="{0D108BD9-81ED-4DB2-BD59-A6C34878D82A}">
                    <a16:rowId xmlns:a16="http://schemas.microsoft.com/office/drawing/2014/main" val="10000"/>
                  </a:ext>
                </a:extLst>
              </a:tr>
              <a:tr h="370840">
                <a:tc>
                  <a:txBody>
                    <a:bodyPr/>
                    <a:lstStyle/>
                    <a:p>
                      <a:pPr marL="342900" indent="-342900">
                        <a:buFont typeface="Arial" panose="020B0604020202020204" pitchFamily="34" charset="0"/>
                        <a:buChar char="•"/>
                      </a:pPr>
                      <a:r>
                        <a:rPr lang="en-US" sz="2400" dirty="0"/>
                        <a:t>Aug 15-20 Clear and grub lot</a:t>
                      </a:r>
                    </a:p>
                    <a:p>
                      <a:pPr marL="342900" indent="-342900">
                        <a:buFont typeface="Arial" panose="020B0604020202020204" pitchFamily="34" charset="0"/>
                        <a:buChar char="•"/>
                      </a:pPr>
                      <a:r>
                        <a:rPr lang="en-US" sz="2400" dirty="0"/>
                        <a:t>Aug 21-26 Grade and compact building pad</a:t>
                      </a:r>
                    </a:p>
                    <a:p>
                      <a:pPr marL="342900" indent="-342900">
                        <a:buFont typeface="Arial" panose="020B0604020202020204" pitchFamily="34" charset="0"/>
                        <a:buChar char="•"/>
                      </a:pPr>
                      <a:r>
                        <a:rPr lang="en-US" sz="2400" dirty="0"/>
                        <a:t>Aug 26-28 Pour slab </a:t>
                      </a:r>
                    </a:p>
                    <a:p>
                      <a:pPr marL="342900" indent="-342900">
                        <a:buFont typeface="Arial" panose="020B0604020202020204" pitchFamily="34" charset="0"/>
                        <a:buChar char="•"/>
                      </a:pPr>
                      <a:r>
                        <a:rPr lang="en-US" sz="2400" dirty="0"/>
                        <a:t>Aug 28-Sept 3 Cure time</a:t>
                      </a:r>
                    </a:p>
                    <a:p>
                      <a:pPr marL="342900" indent="-342900">
                        <a:buFont typeface="Arial" panose="020B0604020202020204" pitchFamily="34" charset="0"/>
                        <a:buChar char="•"/>
                      </a:pPr>
                      <a:r>
                        <a:rPr lang="en-US" sz="2400" dirty="0"/>
                        <a:t>Aug 26-Sept 3 Install storm drainage system</a:t>
                      </a:r>
                    </a:p>
                    <a:p>
                      <a:pPr marL="342900" indent="-342900">
                        <a:buFont typeface="Arial" panose="020B0604020202020204" pitchFamily="34" charset="0"/>
                        <a:buChar char="•"/>
                      </a:pPr>
                      <a:r>
                        <a:rPr lang="en-US" sz="2400" dirty="0"/>
                        <a:t>Sept 4-Jan 15 Framing and construction, tie in utilities, exterior finishes</a:t>
                      </a:r>
                    </a:p>
                    <a:p>
                      <a:pPr marL="342900" indent="-342900">
                        <a:buFont typeface="Arial" panose="020B0604020202020204" pitchFamily="34" charset="0"/>
                        <a:buChar char="•"/>
                      </a:pPr>
                      <a:r>
                        <a:rPr lang="en-US" sz="2400" dirty="0"/>
                        <a:t>Jan 15-Feb 25 Painting, landscaping, complete interiors</a:t>
                      </a:r>
                    </a:p>
                    <a:p>
                      <a:pPr marL="342900" indent="-342900">
                        <a:buFont typeface="Arial" panose="020B0604020202020204" pitchFamily="34" charset="0"/>
                        <a:buChar char="•"/>
                      </a:pPr>
                      <a:r>
                        <a:rPr lang="en-US" sz="2400" dirty="0"/>
                        <a:t>Feb 25 -Mar 1 Complete punch-list and demobilize</a:t>
                      </a:r>
                    </a:p>
                    <a:p>
                      <a:endParaRPr lang="en-US" sz="2400" dirty="0"/>
                    </a:p>
                  </a:txBody>
                  <a:tcP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pPr>
              <a:defRPr/>
            </a:pPr>
            <a:fld id="{D4D52537-4A35-4003-817F-EB9F8B12B3AC}" type="slidenum">
              <a:rPr lang="en-US" altLang="en-US" smtClean="0"/>
              <a:pPr>
                <a:defRPr/>
              </a:pPr>
              <a:t>24</a:t>
            </a:fld>
            <a:endParaRPr lang="en-US" altLang="en-US"/>
          </a:p>
        </p:txBody>
      </p:sp>
    </p:spTree>
    <p:extLst>
      <p:ext uri="{BB962C8B-B14F-4D97-AF65-F5344CB8AC3E}">
        <p14:creationId xmlns:p14="http://schemas.microsoft.com/office/powerpoint/2010/main" val="1157540546"/>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4D52537-4A35-4003-817F-EB9F8B12B3AC}" type="slidenum">
              <a:rPr lang="en-US" altLang="en-US" smtClean="0"/>
              <a:pPr>
                <a:defRPr/>
              </a:pPr>
              <a:t>25</a:t>
            </a:fld>
            <a:endParaRPr lang="en-US" alt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48017977"/>
              </p:ext>
            </p:extLst>
          </p:nvPr>
        </p:nvGraphicFramePr>
        <p:xfrm>
          <a:off x="457200" y="533400"/>
          <a:ext cx="8305800" cy="6019800"/>
        </p:xfrm>
        <a:graphic>
          <a:graphicData uri="http://schemas.openxmlformats.org/drawingml/2006/table">
            <a:tbl>
              <a:tblPr firstRow="1" bandRow="1">
                <a:tableStyleId>{5C22544A-7EE6-4342-B048-85BDC9FD1C3A}</a:tableStyleId>
              </a:tblPr>
              <a:tblGrid>
                <a:gridCol w="8305800">
                  <a:extLst>
                    <a:ext uri="{9D8B030D-6E8A-4147-A177-3AD203B41FA5}">
                      <a16:colId xmlns:a16="http://schemas.microsoft.com/office/drawing/2014/main" val="20000"/>
                    </a:ext>
                  </a:extLst>
                </a:gridCol>
              </a:tblGrid>
              <a:tr h="457200">
                <a:tc>
                  <a:txBody>
                    <a:bodyPr/>
                    <a:lstStyle/>
                    <a:p>
                      <a:r>
                        <a:rPr lang="en-US" sz="2400" dirty="0"/>
                        <a:t>Sequence of Major Construction Activities &amp; BMPs:</a:t>
                      </a:r>
                    </a:p>
                    <a:p>
                      <a:endParaRPr lang="en-US" dirty="0"/>
                    </a:p>
                  </a:txBody>
                  <a:tcPr/>
                </a:tc>
                <a:extLst>
                  <a:ext uri="{0D108BD9-81ED-4DB2-BD59-A6C34878D82A}">
                    <a16:rowId xmlns:a16="http://schemas.microsoft.com/office/drawing/2014/main" val="10000"/>
                  </a:ext>
                </a:extLst>
              </a:tr>
              <a:tr h="5288280">
                <a:tc>
                  <a:txBody>
                    <a:bodyPr/>
                    <a:lstStyle/>
                    <a:p>
                      <a:pPr marL="342900" indent="-342900">
                        <a:buFont typeface="Arial" panose="020B0604020202020204" pitchFamily="34" charset="0"/>
                        <a:buChar char="•"/>
                      </a:pPr>
                      <a:r>
                        <a:rPr lang="en-US" sz="2400" kern="1200" dirty="0">
                          <a:solidFill>
                            <a:srgbClr val="FF0000"/>
                          </a:solidFill>
                          <a:effectLst/>
                          <a:latin typeface="+mn-lt"/>
                          <a:ea typeface="+mn-ea"/>
                          <a:cs typeface="+mn-cs"/>
                        </a:rPr>
                        <a:t>Aug 15 Install snow fence to mark limits of disturbance; install construction entrance; install portable toilets; install waste containers (trash cans)</a:t>
                      </a:r>
                    </a:p>
                    <a:p>
                      <a:pPr marL="0" indent="0">
                        <a:buFont typeface="Arial" panose="020B0604020202020204" pitchFamily="34" charset="0"/>
                        <a:buNone/>
                      </a:pPr>
                      <a:r>
                        <a:rPr lang="en-US" sz="2400" kern="1200" dirty="0">
                          <a:solidFill>
                            <a:schemeClr val="dk1"/>
                          </a:solidFill>
                          <a:effectLst/>
                          <a:latin typeface="+mn-lt"/>
                          <a:ea typeface="+mn-ea"/>
                          <a:cs typeface="+mn-cs"/>
                        </a:rPr>
                        <a:t>Aug 15-20 Clear and grub lot</a:t>
                      </a:r>
                    </a:p>
                    <a:p>
                      <a:pPr marL="342900" indent="-342900">
                        <a:buFont typeface="Arial" panose="020B0604020202020204" pitchFamily="34" charset="0"/>
                        <a:buChar char="•"/>
                      </a:pPr>
                      <a:r>
                        <a:rPr lang="en-US" sz="2400" kern="1200" dirty="0">
                          <a:solidFill>
                            <a:srgbClr val="FF0000"/>
                          </a:solidFill>
                          <a:effectLst/>
                          <a:latin typeface="+mn-lt"/>
                          <a:ea typeface="+mn-ea"/>
                          <a:cs typeface="+mn-cs"/>
                        </a:rPr>
                        <a:t>Aug 20 or immediately after grubbing Install perimeter fiber roll</a:t>
                      </a:r>
                    </a:p>
                    <a:p>
                      <a:pPr marL="0" indent="0">
                        <a:buFont typeface="Arial" panose="020B0604020202020204" pitchFamily="34" charset="0"/>
                        <a:buNone/>
                      </a:pPr>
                      <a:r>
                        <a:rPr lang="en-US" sz="2400" kern="1200" dirty="0">
                          <a:solidFill>
                            <a:schemeClr val="dk1"/>
                          </a:solidFill>
                          <a:effectLst/>
                          <a:latin typeface="+mn-lt"/>
                          <a:ea typeface="+mn-ea"/>
                          <a:cs typeface="+mn-cs"/>
                        </a:rPr>
                        <a:t>Aug 21-26 Grade and compact building pad</a:t>
                      </a:r>
                    </a:p>
                    <a:p>
                      <a:pPr marL="342900" indent="-342900">
                        <a:buFont typeface="Arial" panose="020B0604020202020204" pitchFamily="34" charset="0"/>
                        <a:buChar char="•"/>
                      </a:pPr>
                      <a:r>
                        <a:rPr lang="en-US" sz="2400" kern="1200" dirty="0">
                          <a:solidFill>
                            <a:srgbClr val="FF0000"/>
                          </a:solidFill>
                          <a:effectLst/>
                          <a:latin typeface="+mn-lt"/>
                          <a:ea typeface="+mn-ea"/>
                          <a:cs typeface="+mn-cs"/>
                        </a:rPr>
                        <a:t>Aug 26 Install silt fence at perimeter of building pad</a:t>
                      </a:r>
                    </a:p>
                    <a:p>
                      <a:pPr marL="342900" indent="-342900">
                        <a:buFont typeface="Arial" panose="020B0604020202020204" pitchFamily="34" charset="0"/>
                        <a:buChar char="•"/>
                      </a:pPr>
                      <a:r>
                        <a:rPr lang="en-US" sz="2400" kern="1200" dirty="0">
                          <a:solidFill>
                            <a:srgbClr val="FF0000"/>
                          </a:solidFill>
                          <a:effectLst/>
                          <a:latin typeface="+mn-lt"/>
                          <a:ea typeface="+mn-ea"/>
                          <a:cs typeface="+mn-cs"/>
                        </a:rPr>
                        <a:t>Aug 26 Install concrete washout </a:t>
                      </a:r>
                    </a:p>
                    <a:p>
                      <a:pPr marL="0" indent="0">
                        <a:buFont typeface="Arial" panose="020B0604020202020204" pitchFamily="34" charset="0"/>
                        <a:buNone/>
                      </a:pPr>
                      <a:r>
                        <a:rPr lang="en-US" sz="2400" kern="1200" dirty="0">
                          <a:solidFill>
                            <a:schemeClr val="dk1"/>
                          </a:solidFill>
                          <a:effectLst/>
                          <a:latin typeface="+mn-lt"/>
                          <a:ea typeface="+mn-ea"/>
                          <a:cs typeface="+mn-cs"/>
                        </a:rPr>
                        <a:t>Aug 26-28 Pour slab </a:t>
                      </a:r>
                    </a:p>
                    <a:p>
                      <a:pPr marL="0" indent="0">
                        <a:buFont typeface="Arial" panose="020B0604020202020204" pitchFamily="34" charset="0"/>
                        <a:buNone/>
                      </a:pPr>
                      <a:r>
                        <a:rPr lang="en-US" sz="2400" kern="1200" dirty="0">
                          <a:solidFill>
                            <a:schemeClr val="dk1"/>
                          </a:solidFill>
                          <a:effectLst/>
                          <a:latin typeface="+mn-lt"/>
                          <a:ea typeface="+mn-ea"/>
                          <a:cs typeface="+mn-cs"/>
                        </a:rPr>
                        <a:t>Aug 28-Sept 3 Cure time</a:t>
                      </a:r>
                    </a:p>
                    <a:p>
                      <a:pPr marL="0" indent="0">
                        <a:buFont typeface="Arial" panose="020B0604020202020204" pitchFamily="34" charset="0"/>
                        <a:buNone/>
                      </a:pPr>
                      <a:r>
                        <a:rPr lang="en-US" sz="2400" kern="1200" dirty="0">
                          <a:solidFill>
                            <a:schemeClr val="dk1"/>
                          </a:solidFill>
                          <a:effectLst/>
                          <a:latin typeface="+mn-lt"/>
                          <a:ea typeface="+mn-ea"/>
                          <a:cs typeface="+mn-cs"/>
                        </a:rPr>
                        <a:t>Aug 26-Sept 3 Install storm drainage system</a:t>
                      </a:r>
                    </a:p>
                    <a:p>
                      <a:pPr marL="342900" indent="-342900">
                        <a:buFont typeface="Arial" panose="020B0604020202020204" pitchFamily="34" charset="0"/>
                        <a:buChar char="•"/>
                      </a:pPr>
                      <a:r>
                        <a:rPr lang="en-US" sz="2400" kern="1200" dirty="0">
                          <a:solidFill>
                            <a:srgbClr val="FF0000"/>
                          </a:solidFill>
                          <a:effectLst/>
                          <a:latin typeface="+mn-lt"/>
                          <a:ea typeface="+mn-ea"/>
                          <a:cs typeface="+mn-cs"/>
                        </a:rPr>
                        <a:t>Sept 4 Install DI protection</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17579236"/>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4D52537-4A35-4003-817F-EB9F8B12B3AC}" type="slidenum">
              <a:rPr lang="en-US" altLang="en-US" smtClean="0"/>
              <a:pPr>
                <a:defRPr/>
              </a:pPr>
              <a:t>26</a:t>
            </a:fld>
            <a:endParaRPr lang="en-US" alt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127176137"/>
              </p:ext>
            </p:extLst>
          </p:nvPr>
        </p:nvGraphicFramePr>
        <p:xfrm>
          <a:off x="457200" y="381000"/>
          <a:ext cx="8458200" cy="6096000"/>
        </p:xfrm>
        <a:graphic>
          <a:graphicData uri="http://schemas.openxmlformats.org/drawingml/2006/table">
            <a:tbl>
              <a:tblPr firstRow="1" bandRow="1">
                <a:tableStyleId>{5C22544A-7EE6-4342-B048-85BDC9FD1C3A}</a:tableStyleId>
              </a:tblPr>
              <a:tblGrid>
                <a:gridCol w="8458200">
                  <a:extLst>
                    <a:ext uri="{9D8B030D-6E8A-4147-A177-3AD203B41FA5}">
                      <a16:colId xmlns:a16="http://schemas.microsoft.com/office/drawing/2014/main" val="20000"/>
                    </a:ext>
                  </a:extLst>
                </a:gridCol>
              </a:tblGrid>
              <a:tr h="799475">
                <a:tc>
                  <a:txBody>
                    <a:bodyPr/>
                    <a:lstStyle/>
                    <a:p>
                      <a:r>
                        <a:rPr lang="en-US" sz="2400" dirty="0"/>
                        <a:t>Sequence of Major Construction Activities &amp; BMPs:</a:t>
                      </a:r>
                    </a:p>
                    <a:p>
                      <a:endParaRPr lang="en-US" dirty="0"/>
                    </a:p>
                  </a:txBody>
                  <a:tcPr/>
                </a:tc>
                <a:extLst>
                  <a:ext uri="{0D108BD9-81ED-4DB2-BD59-A6C34878D82A}">
                    <a16:rowId xmlns:a16="http://schemas.microsoft.com/office/drawing/2014/main" val="10000"/>
                  </a:ext>
                </a:extLst>
              </a:tr>
              <a:tr h="5296525">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dirty="0">
                          <a:solidFill>
                            <a:srgbClr val="FF0000"/>
                          </a:solidFill>
                          <a:effectLst/>
                          <a:latin typeface="+mn-lt"/>
                          <a:ea typeface="+mn-ea"/>
                          <a:cs typeface="+mn-cs"/>
                        </a:rPr>
                        <a:t>Sept 5-Sept 15 Install slope fiber rolls, erosion control blankets, </a:t>
                      </a:r>
                      <a:r>
                        <a:rPr lang="en-US" sz="2400" kern="1200" dirty="0" err="1">
                          <a:solidFill>
                            <a:srgbClr val="FF0000"/>
                          </a:solidFill>
                          <a:effectLst/>
                          <a:latin typeface="+mn-lt"/>
                          <a:ea typeface="+mn-ea"/>
                          <a:cs typeface="+mn-cs"/>
                        </a:rPr>
                        <a:t>hydroseeding</a:t>
                      </a:r>
                      <a:r>
                        <a:rPr lang="en-US" sz="2400" kern="1200" dirty="0">
                          <a:solidFill>
                            <a:srgbClr val="FF0000"/>
                          </a:solidFill>
                          <a:effectLst/>
                          <a:latin typeface="+mn-lt"/>
                          <a:ea typeface="+mn-ea"/>
                          <a:cs typeface="+mn-cs"/>
                        </a:rPr>
                        <a:t>, and straw mulch</a:t>
                      </a:r>
                      <a:endParaRPr lang="en-US" sz="2400" dirty="0"/>
                    </a:p>
                    <a:p>
                      <a:pPr marL="0" indent="0">
                        <a:buFont typeface="Arial" panose="020B0604020202020204" pitchFamily="34" charset="0"/>
                        <a:buNone/>
                      </a:pPr>
                      <a:r>
                        <a:rPr lang="en-US" sz="2400" kern="1200" dirty="0">
                          <a:solidFill>
                            <a:schemeClr val="dk1"/>
                          </a:solidFill>
                          <a:effectLst/>
                          <a:latin typeface="+mn-lt"/>
                          <a:ea typeface="+mn-ea"/>
                          <a:cs typeface="+mn-cs"/>
                        </a:rPr>
                        <a:t>Sept 4-Jan 15 Framing and construction, tie in utilities, exterior finishes</a:t>
                      </a:r>
                    </a:p>
                    <a:p>
                      <a:pPr marL="342900" indent="-342900">
                        <a:buFont typeface="Arial" panose="020B0604020202020204" pitchFamily="34" charset="0"/>
                        <a:buChar char="•"/>
                      </a:pPr>
                      <a:r>
                        <a:rPr lang="en-US" sz="2400" kern="1200" dirty="0">
                          <a:solidFill>
                            <a:srgbClr val="FF0000"/>
                          </a:solidFill>
                          <a:effectLst/>
                          <a:latin typeface="+mn-lt"/>
                          <a:ea typeface="+mn-ea"/>
                          <a:cs typeface="+mn-cs"/>
                        </a:rPr>
                        <a:t>Sept 4 Augment waste containers and pickup for vertical construction phase</a:t>
                      </a:r>
                    </a:p>
                    <a:p>
                      <a:pPr marL="0" indent="0">
                        <a:buFont typeface="Arial" panose="020B0604020202020204" pitchFamily="34" charset="0"/>
                        <a:buNone/>
                      </a:pPr>
                      <a:r>
                        <a:rPr lang="en-US" sz="2400" kern="1200" dirty="0">
                          <a:solidFill>
                            <a:schemeClr val="dk1"/>
                          </a:solidFill>
                          <a:effectLst/>
                          <a:latin typeface="+mn-lt"/>
                          <a:ea typeface="+mn-ea"/>
                          <a:cs typeface="+mn-cs"/>
                        </a:rPr>
                        <a:t>Jan 15-Feb 25 Painting, landscaping, complete interiors</a:t>
                      </a:r>
                    </a:p>
                    <a:p>
                      <a:pPr marL="342900" indent="-342900">
                        <a:buFont typeface="Arial" panose="020B0604020202020204" pitchFamily="34" charset="0"/>
                        <a:buChar char="•"/>
                      </a:pPr>
                      <a:r>
                        <a:rPr lang="en-US" sz="2400" kern="1200" dirty="0">
                          <a:solidFill>
                            <a:srgbClr val="FF0000"/>
                          </a:solidFill>
                          <a:effectLst/>
                          <a:latin typeface="+mn-lt"/>
                          <a:ea typeface="+mn-ea"/>
                          <a:cs typeface="+mn-cs"/>
                        </a:rPr>
                        <a:t>Jan 15 Install self-contained paint washout in garage</a:t>
                      </a:r>
                    </a:p>
                    <a:p>
                      <a:pPr marL="342900" indent="-342900">
                        <a:buFont typeface="Arial" panose="020B0604020202020204" pitchFamily="34" charset="0"/>
                        <a:buChar char="•"/>
                      </a:pPr>
                      <a:r>
                        <a:rPr lang="en-US" sz="2400" kern="1200" dirty="0">
                          <a:solidFill>
                            <a:srgbClr val="FF0000"/>
                          </a:solidFill>
                          <a:effectLst/>
                          <a:latin typeface="+mn-lt"/>
                          <a:ea typeface="+mn-ea"/>
                          <a:cs typeface="+mn-cs"/>
                        </a:rPr>
                        <a:t>Feb 1 Remove temporary sediment control measures from slopes, weed-whack grass, plant permanent vegetation, seed with native mix, top dress with mulch</a:t>
                      </a:r>
                    </a:p>
                    <a:p>
                      <a:pPr marL="342900" indent="-342900">
                        <a:buFont typeface="Arial" panose="020B0604020202020204" pitchFamily="34" charset="0"/>
                        <a:buChar char="•"/>
                      </a:pPr>
                      <a:r>
                        <a:rPr lang="en-US" sz="2400" kern="1200" dirty="0">
                          <a:solidFill>
                            <a:srgbClr val="FF0000"/>
                          </a:solidFill>
                          <a:effectLst/>
                          <a:latin typeface="+mn-lt"/>
                          <a:ea typeface="+mn-ea"/>
                          <a:cs typeface="+mn-cs"/>
                        </a:rPr>
                        <a:t>Feb 1- Mar 1 monitor landscaping and repair failures</a:t>
                      </a:r>
                    </a:p>
                    <a:p>
                      <a:pPr marL="0" indent="0">
                        <a:buFont typeface="Arial" panose="020B0604020202020204" pitchFamily="34" charset="0"/>
                        <a:buNone/>
                      </a:pPr>
                      <a:r>
                        <a:rPr lang="en-US" sz="2400" kern="1200" dirty="0">
                          <a:solidFill>
                            <a:schemeClr val="dk1"/>
                          </a:solidFill>
                          <a:effectLst/>
                          <a:latin typeface="+mn-lt"/>
                          <a:ea typeface="+mn-ea"/>
                          <a:cs typeface="+mn-cs"/>
                        </a:rPr>
                        <a:t>Feb 25 -Mar 1 Complete punch-list and demobilize</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54134149"/>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a:t>Section 5: BMP Information</a:t>
            </a:r>
          </a:p>
        </p:txBody>
      </p:sp>
      <p:sp>
        <p:nvSpPr>
          <p:cNvPr id="29699" name="Content Placeholder 2"/>
          <p:cNvSpPr>
            <a:spLocks noGrp="1"/>
          </p:cNvSpPr>
          <p:nvPr>
            <p:ph idx="1"/>
          </p:nvPr>
        </p:nvSpPr>
        <p:spPr>
          <a:xfrm>
            <a:off x="457200" y="1600200"/>
            <a:ext cx="8229600" cy="2971800"/>
          </a:xfrm>
        </p:spPr>
        <p:txBody>
          <a:bodyPr/>
          <a:lstStyle/>
          <a:p>
            <a:r>
              <a:rPr lang="en-US" altLang="en-US" dirty="0"/>
              <a:t>Applicants identify and explain BMPs </a:t>
            </a:r>
          </a:p>
          <a:p>
            <a:pPr lvl="1"/>
            <a:r>
              <a:rPr lang="en-US" altLang="en-US" dirty="0"/>
              <a:t>Three categories of BMPs</a:t>
            </a:r>
          </a:p>
          <a:p>
            <a:pPr lvl="2"/>
            <a:r>
              <a:rPr lang="en-US" altLang="en-US" dirty="0"/>
              <a:t>Erosion Control</a:t>
            </a:r>
          </a:p>
          <a:p>
            <a:pPr lvl="2"/>
            <a:r>
              <a:rPr lang="en-US" altLang="en-US" dirty="0"/>
              <a:t>Sediment Control</a:t>
            </a:r>
          </a:p>
          <a:p>
            <a:pPr lvl="2"/>
            <a:r>
              <a:rPr lang="en-US" altLang="en-US" dirty="0"/>
              <a:t>Good Housekeeping</a:t>
            </a:r>
          </a:p>
        </p:txBody>
      </p:sp>
      <p:sp>
        <p:nvSpPr>
          <p:cNvPr id="297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fld id="{84FA2722-F4F4-43A5-A1B3-741C7D65C6CB}" type="slidenum">
              <a:rPr lang="en-US" altLang="en-US" sz="1000" smtClean="0"/>
              <a:pPr eaLnBrk="1" hangingPunct="1">
                <a:spcBef>
                  <a:spcPct val="0"/>
                </a:spcBef>
                <a:buClrTx/>
                <a:buSzTx/>
                <a:buFontTx/>
                <a:buNone/>
              </a:pPr>
              <a:t>27</a:t>
            </a:fld>
            <a:endParaRPr lang="en-US" altLang="en-US" sz="1000"/>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28600" y="4419600"/>
            <a:ext cx="8908342" cy="21945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573281666"/>
              </p:ext>
            </p:extLst>
          </p:nvPr>
        </p:nvGraphicFramePr>
        <p:xfrm>
          <a:off x="381000" y="1066800"/>
          <a:ext cx="8458200" cy="4739640"/>
        </p:xfrm>
        <a:graphic>
          <a:graphicData uri="http://schemas.openxmlformats.org/drawingml/2006/table">
            <a:tbl>
              <a:tblPr firstRow="1" firstCol="1" bandRow="1">
                <a:tableStyleId>{5C22544A-7EE6-4342-B048-85BDC9FD1C3A}</a:tableStyleId>
              </a:tblPr>
              <a:tblGrid>
                <a:gridCol w="1861976">
                  <a:extLst>
                    <a:ext uri="{9D8B030D-6E8A-4147-A177-3AD203B41FA5}">
                      <a16:colId xmlns:a16="http://schemas.microsoft.com/office/drawing/2014/main" val="20000"/>
                    </a:ext>
                  </a:extLst>
                </a:gridCol>
                <a:gridCol w="315383">
                  <a:extLst>
                    <a:ext uri="{9D8B030D-6E8A-4147-A177-3AD203B41FA5}">
                      <a16:colId xmlns:a16="http://schemas.microsoft.com/office/drawing/2014/main" val="20001"/>
                    </a:ext>
                  </a:extLst>
                </a:gridCol>
                <a:gridCol w="6280841">
                  <a:extLst>
                    <a:ext uri="{9D8B030D-6E8A-4147-A177-3AD203B41FA5}">
                      <a16:colId xmlns:a16="http://schemas.microsoft.com/office/drawing/2014/main" val="20002"/>
                    </a:ext>
                  </a:extLst>
                </a:gridCol>
              </a:tblGrid>
              <a:tr h="143879">
                <a:tc>
                  <a:txBody>
                    <a:bodyPr/>
                    <a:lstStyle/>
                    <a:p>
                      <a:pPr marL="0" marR="0">
                        <a:spcBef>
                          <a:spcPts val="400"/>
                        </a:spcBef>
                        <a:spcAft>
                          <a:spcPts val="200"/>
                        </a:spcAft>
                      </a:pPr>
                      <a:r>
                        <a:rPr lang="en-US" sz="1800" dirty="0">
                          <a:effectLst/>
                        </a:rPr>
                        <a:t>BMP</a:t>
                      </a:r>
                      <a:endParaRPr lang="en-US" sz="1800" dirty="0">
                        <a:effectLst/>
                        <a:latin typeface="Arial"/>
                        <a:ea typeface="Times New Roman"/>
                        <a:cs typeface="Times New Roman"/>
                      </a:endParaRPr>
                    </a:p>
                  </a:txBody>
                  <a:tcPr marL="28034" marR="28034" marT="0" marB="0" anchor="ctr"/>
                </a:tc>
                <a:tc gridSpan="2">
                  <a:txBody>
                    <a:bodyPr/>
                    <a:lstStyle/>
                    <a:p>
                      <a:pPr marL="0" marR="0">
                        <a:spcBef>
                          <a:spcPts val="200"/>
                        </a:spcBef>
                        <a:spcAft>
                          <a:spcPts val="200"/>
                        </a:spcAft>
                      </a:pPr>
                      <a:r>
                        <a:rPr lang="en-US" sz="1800" dirty="0">
                          <a:effectLst/>
                        </a:rPr>
                        <a:t>Rationale</a:t>
                      </a:r>
                      <a:endParaRPr lang="en-US" sz="1800" dirty="0">
                        <a:effectLst/>
                        <a:latin typeface="Arial"/>
                        <a:ea typeface="Times New Roman"/>
                        <a:cs typeface="Times New Roman"/>
                      </a:endParaRPr>
                    </a:p>
                  </a:txBody>
                  <a:tcPr marL="28034" marR="28034" marT="0" marB="0"/>
                </a:tc>
                <a:tc hMerge="1">
                  <a:txBody>
                    <a:bodyPr/>
                    <a:lstStyle/>
                    <a:p>
                      <a:endParaRPr lang="en-US"/>
                    </a:p>
                  </a:txBody>
                  <a:tcPr/>
                </a:tc>
                <a:extLst>
                  <a:ext uri="{0D108BD9-81ED-4DB2-BD59-A6C34878D82A}">
                    <a16:rowId xmlns:a16="http://schemas.microsoft.com/office/drawing/2014/main" val="10000"/>
                  </a:ext>
                </a:extLst>
              </a:tr>
              <a:tr h="84721">
                <a:tc gridSpan="3">
                  <a:txBody>
                    <a:bodyPr/>
                    <a:lstStyle/>
                    <a:p>
                      <a:pPr marL="0" marR="0">
                        <a:spcBef>
                          <a:spcPts val="400"/>
                        </a:spcBef>
                        <a:spcAft>
                          <a:spcPts val="200"/>
                        </a:spcAft>
                      </a:pPr>
                      <a:r>
                        <a:rPr lang="en-US" sz="1800" dirty="0">
                          <a:effectLst/>
                        </a:rPr>
                        <a:t>SEDIMENT CONTROL BMPS</a:t>
                      </a:r>
                      <a:endParaRPr lang="en-US" sz="1800" dirty="0">
                        <a:effectLst/>
                        <a:latin typeface="Arial"/>
                        <a:ea typeface="Times New Roman"/>
                        <a:cs typeface="Times New Roman"/>
                      </a:endParaRPr>
                    </a:p>
                  </a:txBody>
                  <a:tcPr marL="28034" marR="28034"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84721">
                <a:tc gridSpan="3">
                  <a:txBody>
                    <a:bodyPr/>
                    <a:lstStyle/>
                    <a:p>
                      <a:pPr marL="0" marR="0">
                        <a:spcBef>
                          <a:spcPts val="400"/>
                        </a:spcBef>
                        <a:spcAft>
                          <a:spcPts val="200"/>
                        </a:spcAft>
                      </a:pPr>
                      <a:r>
                        <a:rPr lang="en-US" sz="1800" dirty="0">
                          <a:effectLst/>
                        </a:rPr>
                        <a:t>Tracking Control</a:t>
                      </a:r>
                      <a:endParaRPr lang="en-US" sz="1800" dirty="0">
                        <a:effectLst/>
                        <a:latin typeface="Arial"/>
                        <a:ea typeface="Times New Roman"/>
                        <a:cs typeface="Times New Roman"/>
                      </a:endParaRPr>
                    </a:p>
                  </a:txBody>
                  <a:tcPr marL="28034" marR="28034"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69433">
                <a:tc gridSpan="2">
                  <a:txBody>
                    <a:bodyPr/>
                    <a:lstStyle/>
                    <a:p>
                      <a:pPr marL="0" marR="0">
                        <a:spcBef>
                          <a:spcPts val="400"/>
                        </a:spcBef>
                        <a:spcAft>
                          <a:spcPts val="200"/>
                        </a:spcAft>
                      </a:pPr>
                      <a:r>
                        <a:rPr lang="en-US" sz="1800" dirty="0">
                          <a:effectLst/>
                        </a:rPr>
                        <a:t>X Yes</a:t>
                      </a:r>
                    </a:p>
                    <a:p>
                      <a:pPr marL="0" marR="0">
                        <a:spcBef>
                          <a:spcPts val="400"/>
                        </a:spcBef>
                        <a:spcAft>
                          <a:spcPts val="200"/>
                        </a:spcAft>
                      </a:pPr>
                      <a:r>
                        <a:rPr lang="en-US" sz="1800" dirty="0">
                          <a:effectLst/>
                        </a:rPr>
                        <a:t>☐ Not Applicable</a:t>
                      </a:r>
                      <a:endParaRPr lang="en-US" sz="1800" dirty="0">
                        <a:effectLst/>
                        <a:latin typeface="Arial"/>
                        <a:ea typeface="Times New Roman"/>
                        <a:cs typeface="Times New Roman"/>
                      </a:endParaRPr>
                    </a:p>
                  </a:txBody>
                  <a:tcPr marL="28034" marR="28034" marT="0" marB="0" anchor="ctr"/>
                </a:tc>
                <a:tc hMerge="1">
                  <a:txBody>
                    <a:bodyPr/>
                    <a:lstStyle/>
                    <a:p>
                      <a:pPr marL="342900" marR="0" lvl="0" indent="-342900">
                        <a:spcBef>
                          <a:spcPts val="200"/>
                        </a:spcBef>
                        <a:spcAft>
                          <a:spcPts val="200"/>
                        </a:spcAft>
                        <a:buFont typeface="Symbol"/>
                        <a:buChar char=""/>
                      </a:pPr>
                      <a:endParaRPr lang="en-US" sz="2000" dirty="0">
                        <a:effectLst/>
                        <a:latin typeface="Arial"/>
                        <a:ea typeface="Times New Roman"/>
                        <a:cs typeface="Times New Roman"/>
                      </a:endParaRPr>
                    </a:p>
                  </a:txBody>
                  <a:tcPr marL="28034" marR="28034" marT="0" marB="0"/>
                </a:tc>
                <a:tc>
                  <a:txBody>
                    <a:bodyPr/>
                    <a:lstStyle/>
                    <a:p>
                      <a:pPr marL="342900" marR="0" lvl="0" indent="-342900">
                        <a:spcBef>
                          <a:spcPts val="200"/>
                        </a:spcBef>
                        <a:spcAft>
                          <a:spcPts val="200"/>
                        </a:spcAft>
                        <a:buFont typeface="Symbol"/>
                        <a:buChar char=""/>
                      </a:pPr>
                      <a:r>
                        <a:rPr lang="en-US" sz="1800" dirty="0">
                          <a:effectLst/>
                        </a:rPr>
                        <a:t>A stabilized construction entrance will be installed prior to grading and maintained through the grading phase. Once the concrete slab and driveways are poured, vehicles will not access the lot – all work will be from the driveway.</a:t>
                      </a:r>
                      <a:endParaRPr lang="en-US" sz="1800" dirty="0">
                        <a:effectLst/>
                        <a:latin typeface="Arial"/>
                        <a:ea typeface="Times New Roman"/>
                        <a:cs typeface="Times New Roman"/>
                      </a:endParaRPr>
                    </a:p>
                  </a:txBody>
                  <a:tcPr marL="28034" marR="28034" marT="0" marB="0"/>
                </a:tc>
                <a:extLst>
                  <a:ext uri="{0D108BD9-81ED-4DB2-BD59-A6C34878D82A}">
                    <a16:rowId xmlns:a16="http://schemas.microsoft.com/office/drawing/2014/main" val="10003"/>
                  </a:ext>
                </a:extLst>
              </a:tr>
              <a:tr h="84721">
                <a:tc gridSpan="3">
                  <a:txBody>
                    <a:bodyPr/>
                    <a:lstStyle/>
                    <a:p>
                      <a:pPr marL="0" marR="0">
                        <a:spcBef>
                          <a:spcPts val="400"/>
                        </a:spcBef>
                        <a:spcAft>
                          <a:spcPts val="200"/>
                        </a:spcAft>
                      </a:pPr>
                      <a:r>
                        <a:rPr lang="en-US" sz="1800" dirty="0">
                          <a:effectLst/>
                        </a:rPr>
                        <a:t>Fiber Rolls</a:t>
                      </a:r>
                      <a:endParaRPr lang="en-US" sz="1800" dirty="0">
                        <a:effectLst/>
                        <a:latin typeface="Arial"/>
                        <a:ea typeface="Times New Roman"/>
                        <a:cs typeface="Times New Roman"/>
                      </a:endParaRPr>
                    </a:p>
                  </a:txBody>
                  <a:tcPr marL="28034" marR="28034"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65967">
                <a:tc gridSpan="2">
                  <a:txBody>
                    <a:bodyPr/>
                    <a:lstStyle/>
                    <a:p>
                      <a:pPr marL="0" marR="0">
                        <a:spcBef>
                          <a:spcPts val="400"/>
                        </a:spcBef>
                        <a:spcAft>
                          <a:spcPts val="200"/>
                        </a:spcAft>
                      </a:pPr>
                      <a:r>
                        <a:rPr lang="en-US" sz="1800">
                          <a:effectLst/>
                        </a:rPr>
                        <a:t>X Yes</a:t>
                      </a:r>
                    </a:p>
                    <a:p>
                      <a:pPr marL="0" marR="0">
                        <a:spcBef>
                          <a:spcPts val="400"/>
                        </a:spcBef>
                        <a:spcAft>
                          <a:spcPts val="200"/>
                        </a:spcAft>
                      </a:pPr>
                      <a:r>
                        <a:rPr lang="en-US" sz="1800">
                          <a:effectLst/>
                        </a:rPr>
                        <a:t>☐ Not Applicable</a:t>
                      </a:r>
                      <a:endParaRPr lang="en-US" sz="1800">
                        <a:effectLst/>
                        <a:latin typeface="Arial"/>
                        <a:ea typeface="Times New Roman"/>
                        <a:cs typeface="Times New Roman"/>
                      </a:endParaRPr>
                    </a:p>
                  </a:txBody>
                  <a:tcPr marL="28034" marR="28034" marT="0" marB="0" anchor="ctr"/>
                </a:tc>
                <a:tc hMerge="1">
                  <a:txBody>
                    <a:bodyPr/>
                    <a:lstStyle/>
                    <a:p>
                      <a:pPr marL="342900" marR="0" lvl="0" indent="-342900">
                        <a:spcBef>
                          <a:spcPts val="400"/>
                        </a:spcBef>
                        <a:spcAft>
                          <a:spcPts val="200"/>
                        </a:spcAft>
                        <a:buFont typeface="Symbol"/>
                        <a:buChar char=""/>
                      </a:pPr>
                      <a:endParaRPr lang="en-US" sz="2000" dirty="0">
                        <a:effectLst/>
                        <a:latin typeface="Arial"/>
                        <a:ea typeface="Times New Roman"/>
                        <a:cs typeface="Times New Roman"/>
                      </a:endParaRPr>
                    </a:p>
                  </a:txBody>
                  <a:tcPr marL="28034" marR="28034" marT="0" marB="0"/>
                </a:tc>
                <a:tc>
                  <a:txBody>
                    <a:bodyPr/>
                    <a:lstStyle/>
                    <a:p>
                      <a:pPr marL="342900" marR="0" lvl="0" indent="-342900">
                        <a:spcBef>
                          <a:spcPts val="400"/>
                        </a:spcBef>
                        <a:spcAft>
                          <a:spcPts val="200"/>
                        </a:spcAft>
                        <a:buFont typeface="Symbol"/>
                        <a:buChar char=""/>
                      </a:pPr>
                      <a:r>
                        <a:rPr lang="en-US" sz="1800" dirty="0">
                          <a:effectLst/>
                        </a:rPr>
                        <a:t>12-inch diameter fiber rolls will be installed along the graded slopes to break up the slope length; rolls will be spaced ~ 15-feet, or less, apart</a:t>
                      </a:r>
                      <a:r>
                        <a:rPr lang="en-US" sz="1800" baseline="0" dirty="0">
                          <a:effectLst/>
                        </a:rPr>
                        <a:t> along the contour.</a:t>
                      </a:r>
                      <a:endParaRPr lang="en-US" sz="1800" dirty="0">
                        <a:effectLst/>
                      </a:endParaRPr>
                    </a:p>
                    <a:p>
                      <a:pPr marL="342900" marR="0" lvl="0" indent="-342900">
                        <a:spcBef>
                          <a:spcPts val="400"/>
                        </a:spcBef>
                        <a:spcAft>
                          <a:spcPts val="200"/>
                        </a:spcAft>
                        <a:buFont typeface="Symbol"/>
                        <a:buChar char=""/>
                      </a:pPr>
                      <a:r>
                        <a:rPr lang="en-US" sz="1800" dirty="0">
                          <a:effectLst/>
                        </a:rPr>
                        <a:t>A 20-inch diameter fiber roll will be installed along the perimeter of the disturbed area to provide perimeter control. Fiber rolls will be installed per CASQA spec, along contours, overlapped, with j-hooks at the ends. This forms the second layer of sediment control from the graded area.</a:t>
                      </a:r>
                      <a:endParaRPr lang="en-US" sz="1800" dirty="0">
                        <a:effectLst/>
                        <a:latin typeface="Arial"/>
                        <a:ea typeface="Times New Roman"/>
                        <a:cs typeface="Times New Roman"/>
                      </a:endParaRPr>
                    </a:p>
                  </a:txBody>
                  <a:tcPr marL="28034" marR="28034" marT="0" marB="0"/>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pPr>
              <a:defRPr/>
            </a:pPr>
            <a:fld id="{D4D52537-4A35-4003-817F-EB9F8B12B3AC}" type="slidenum">
              <a:rPr lang="en-US" altLang="en-US" smtClean="0"/>
              <a:pPr>
                <a:defRPr/>
              </a:pPr>
              <a:t>28</a:t>
            </a:fld>
            <a:endParaRPr lang="en-US" altLang="en-US"/>
          </a:p>
        </p:txBody>
      </p:sp>
    </p:spTree>
    <p:extLst>
      <p:ext uri="{BB962C8B-B14F-4D97-AF65-F5344CB8AC3E}">
        <p14:creationId xmlns:p14="http://schemas.microsoft.com/office/powerpoint/2010/main" val="1047653109"/>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ESCP must be approved by the municipality</a:t>
            </a:r>
          </a:p>
        </p:txBody>
      </p:sp>
      <p:sp>
        <p:nvSpPr>
          <p:cNvPr id="8" name="Content Placeholder 7"/>
          <p:cNvSpPr>
            <a:spLocks noGrp="1"/>
          </p:cNvSpPr>
          <p:nvPr>
            <p:ph idx="1"/>
          </p:nvPr>
        </p:nvSpPr>
        <p:spPr/>
        <p:txBody>
          <a:bodyPr/>
          <a:lstStyle/>
          <a:p>
            <a:r>
              <a:rPr lang="en-US" dirty="0"/>
              <a:t>Complete and submit ESCP to the municipality for approval	</a:t>
            </a:r>
          </a:p>
          <a:p>
            <a:pPr lvl="1"/>
            <a:r>
              <a:rPr lang="en-US" dirty="0"/>
              <a:t>Revise ESCP based on comments and resubmit</a:t>
            </a:r>
          </a:p>
          <a:p>
            <a:pPr lvl="1"/>
            <a:r>
              <a:rPr lang="en-US" dirty="0"/>
              <a:t>Work can start only after the ESCP has been approved </a:t>
            </a:r>
            <a:r>
              <a:rPr lang="en-US" u="sng" dirty="0"/>
              <a:t>and</a:t>
            </a:r>
            <a:r>
              <a:rPr lang="en-US" dirty="0"/>
              <a:t> all other permits have been issued</a:t>
            </a:r>
          </a:p>
          <a:p>
            <a:r>
              <a:rPr lang="en-US" dirty="0"/>
              <a:t>Changes to the ESCP before or during construction must also be approved</a:t>
            </a:r>
          </a:p>
          <a:p>
            <a:r>
              <a:rPr lang="en-US" dirty="0"/>
              <a:t>SWPPPs submitted in lieu of ESCPs are also subject to local approval</a:t>
            </a:r>
          </a:p>
          <a:p>
            <a:pPr lvl="1"/>
            <a:r>
              <a:rPr lang="en-US" dirty="0"/>
              <a:t>SWPPP changes that affect the ESCP requirements must be approved</a:t>
            </a:r>
          </a:p>
        </p:txBody>
      </p:sp>
      <p:sp>
        <p:nvSpPr>
          <p:cNvPr id="7" name="Slide Number Placeholder 6"/>
          <p:cNvSpPr>
            <a:spLocks noGrp="1"/>
          </p:cNvSpPr>
          <p:nvPr>
            <p:ph type="sldNum" sz="quarter" idx="12"/>
          </p:nvPr>
        </p:nvSpPr>
        <p:spPr/>
        <p:txBody>
          <a:bodyPr/>
          <a:lstStyle/>
          <a:p>
            <a:pPr>
              <a:defRPr/>
            </a:pPr>
            <a:fld id="{84CE1AEE-007C-4B13-8787-30F0DA1A5A2E}" type="slidenum">
              <a:rPr lang="en-US" smtClean="0"/>
              <a:pPr>
                <a:defRPr/>
              </a:pPr>
              <a:t>29</a:t>
            </a:fld>
            <a:endParaRPr lang="en-US"/>
          </a:p>
        </p:txBody>
      </p:sp>
    </p:spTree>
    <p:extLst>
      <p:ext uri="{BB962C8B-B14F-4D97-AF65-F5344CB8AC3E}">
        <p14:creationId xmlns:p14="http://schemas.microsoft.com/office/powerpoint/2010/main" val="2353236226"/>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p:nvPr>
        </p:nvSpPr>
        <p:spPr/>
        <p:txBody>
          <a:bodyPr/>
          <a:lstStyle/>
          <a:p>
            <a:r>
              <a:rPr lang="en-US" altLang="en-US" dirty="0"/>
              <a:t>2013 Phase II Permit erosion control requirements</a:t>
            </a:r>
          </a:p>
        </p:txBody>
      </p:sp>
      <p:sp>
        <p:nvSpPr>
          <p:cNvPr id="6147" name="Content Placeholder 5"/>
          <p:cNvSpPr>
            <a:spLocks noGrp="1"/>
          </p:cNvSpPr>
          <p:nvPr>
            <p:ph sz="half" idx="1"/>
          </p:nvPr>
        </p:nvSpPr>
        <p:spPr>
          <a:xfrm>
            <a:off x="457200" y="1600200"/>
            <a:ext cx="7696200" cy="2819400"/>
          </a:xfrm>
        </p:spPr>
        <p:txBody>
          <a:bodyPr/>
          <a:lstStyle/>
          <a:p>
            <a:r>
              <a:rPr lang="en-US" altLang="en-US" dirty="0"/>
              <a:t>Section E.10 establishes requirements for a Construction Site Stormwater Runoff Control Program</a:t>
            </a:r>
          </a:p>
          <a:p>
            <a:r>
              <a:rPr lang="en-US" altLang="en-US" dirty="0"/>
              <a:t>Section E.7 establishes requirements for staff training and community outreach</a:t>
            </a:r>
          </a:p>
        </p:txBody>
      </p:sp>
      <p:sp>
        <p:nvSpPr>
          <p:cNvPr id="61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fld id="{A12B3E11-828A-4EF6-B848-5D5ABAA99E5E}" type="slidenum">
              <a:rPr lang="en-US" altLang="en-US" sz="1000" smtClean="0"/>
              <a:pPr eaLnBrk="1" hangingPunct="1">
                <a:spcBef>
                  <a:spcPct val="0"/>
                </a:spcBef>
                <a:buClrTx/>
                <a:buSzTx/>
                <a:buFontTx/>
                <a:buNone/>
              </a:pPr>
              <a:t>3</a:t>
            </a:fld>
            <a:endParaRPr lang="en-US" altLang="en-US" sz="1000"/>
          </a:p>
        </p:txBody>
      </p:sp>
      <p:pic>
        <p:nvPicPr>
          <p:cNvPr id="6149" name="Picture 2" descr="C:\Users\sandym\Desktop\PII Permit 1st pg.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l="12683" t="40622" r="10352" b="40794"/>
          <a:stretch>
            <a:fillRect/>
          </a:stretch>
        </p:blipFill>
        <p:spPr>
          <a:xfrm>
            <a:off x="762000" y="4343400"/>
            <a:ext cx="7316788" cy="2286000"/>
          </a:xfrm>
          <a:noFill/>
          <a:ln>
            <a:solidFill>
              <a:srgbClr val="002060"/>
            </a:solidFill>
            <a:miter lim="800000"/>
            <a:headEnd/>
            <a:tailEnd/>
          </a:ln>
        </p:spPr>
      </p:pic>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dirty="0"/>
              <a:t>ESCP standard template compiles key information</a:t>
            </a:r>
          </a:p>
        </p:txBody>
      </p:sp>
      <p:sp>
        <p:nvSpPr>
          <p:cNvPr id="33795" name="Content Placeholder 2"/>
          <p:cNvSpPr>
            <a:spLocks noGrp="1"/>
          </p:cNvSpPr>
          <p:nvPr>
            <p:ph idx="1"/>
          </p:nvPr>
        </p:nvSpPr>
        <p:spPr>
          <a:xfrm>
            <a:off x="457200" y="1600200"/>
            <a:ext cx="8229600" cy="3962400"/>
          </a:xfrm>
        </p:spPr>
        <p:txBody>
          <a:bodyPr/>
          <a:lstStyle/>
          <a:p>
            <a:r>
              <a:rPr lang="en-US" altLang="en-US"/>
              <a:t>Key contacts</a:t>
            </a:r>
          </a:p>
          <a:p>
            <a:pPr lvl="1"/>
            <a:r>
              <a:rPr lang="en-US" altLang="en-US"/>
              <a:t>Owner</a:t>
            </a:r>
          </a:p>
          <a:p>
            <a:pPr lvl="1"/>
            <a:r>
              <a:rPr lang="en-US" altLang="en-US"/>
              <a:t>Contractor</a:t>
            </a:r>
          </a:p>
          <a:p>
            <a:r>
              <a:rPr lang="en-US" altLang="en-US"/>
              <a:t>Project dates</a:t>
            </a:r>
          </a:p>
          <a:p>
            <a:r>
              <a:rPr lang="en-US" altLang="en-US"/>
              <a:t>BMPs that will be implemented and why</a:t>
            </a:r>
          </a:p>
          <a:p>
            <a:r>
              <a:rPr lang="en-US" altLang="en-US"/>
              <a:t>BMP implementation schedule</a:t>
            </a:r>
          </a:p>
          <a:p>
            <a:r>
              <a:rPr lang="en-US" altLang="en-US"/>
              <a:t>Site Map showing BMP locations</a:t>
            </a:r>
          </a:p>
        </p:txBody>
      </p:sp>
      <p:sp>
        <p:nvSpPr>
          <p:cNvPr id="337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fld id="{1401EF69-0941-447B-BF6B-1F0F3CB4F4DE}" type="slidenum">
              <a:rPr lang="en-US" altLang="en-US" sz="1000" smtClean="0"/>
              <a:pPr eaLnBrk="1" hangingPunct="1">
                <a:spcBef>
                  <a:spcPct val="0"/>
                </a:spcBef>
                <a:buClrTx/>
                <a:buSzTx/>
                <a:buFontTx/>
                <a:buNone/>
              </a:pPr>
              <a:t>30</a:t>
            </a:fld>
            <a:endParaRPr lang="en-US" altLang="en-US" sz="1000"/>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a:t>Role of the ESCP reviewer</a:t>
            </a:r>
          </a:p>
        </p:txBody>
      </p:sp>
      <p:sp>
        <p:nvSpPr>
          <p:cNvPr id="38915" name="Content Placeholder 2"/>
          <p:cNvSpPr>
            <a:spLocks noGrp="1"/>
          </p:cNvSpPr>
          <p:nvPr>
            <p:ph idx="1"/>
          </p:nvPr>
        </p:nvSpPr>
        <p:spPr/>
        <p:txBody>
          <a:bodyPr/>
          <a:lstStyle/>
          <a:p>
            <a:r>
              <a:rPr lang="en-US" altLang="en-US" dirty="0"/>
              <a:t>Require use of MCSTOPPP Standard ESCP Template – provide applicants with template and instructions</a:t>
            </a:r>
          </a:p>
          <a:p>
            <a:r>
              <a:rPr lang="en-US" altLang="en-US" dirty="0"/>
              <a:t>Use Standard ESCP Template to document review and approval of ESCP</a:t>
            </a:r>
          </a:p>
          <a:p>
            <a:r>
              <a:rPr lang="en-US" altLang="en-US" dirty="0"/>
              <a:t>Be familiar with standard construction site BMPs</a:t>
            </a:r>
          </a:p>
          <a:p>
            <a:pPr lvl="1"/>
            <a:r>
              <a:rPr lang="en-US" altLang="en-US" dirty="0"/>
              <a:t>Understand what they are, how they work, and when to deploy them</a:t>
            </a:r>
          </a:p>
          <a:p>
            <a:r>
              <a:rPr lang="en-US" altLang="en-US" dirty="0"/>
              <a:t>Know who your QSD is and seek his/her advice on BMPs and ESCPs</a:t>
            </a:r>
          </a:p>
          <a:p>
            <a:endParaRPr lang="en-US" altLang="en-US" dirty="0"/>
          </a:p>
        </p:txBody>
      </p:sp>
      <p:sp>
        <p:nvSpPr>
          <p:cNvPr id="389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fld id="{FA86C97C-9F79-4546-AFC1-6DDDF3D9374C}" type="slidenum">
              <a:rPr lang="en-US" altLang="en-US" sz="1000" smtClean="0"/>
              <a:pPr eaLnBrk="1" hangingPunct="1">
                <a:spcBef>
                  <a:spcPct val="0"/>
                </a:spcBef>
                <a:buClrTx/>
                <a:buSzTx/>
                <a:buFontTx/>
                <a:buNone/>
              </a:pPr>
              <a:t>31</a:t>
            </a:fld>
            <a:endParaRPr lang="en-US" altLang="en-US" sz="1000"/>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ESCP preparer</a:t>
            </a:r>
          </a:p>
        </p:txBody>
      </p:sp>
      <p:sp>
        <p:nvSpPr>
          <p:cNvPr id="3" name="Content Placeholder 2"/>
          <p:cNvSpPr>
            <a:spLocks noGrp="1"/>
          </p:cNvSpPr>
          <p:nvPr>
            <p:ph idx="1"/>
          </p:nvPr>
        </p:nvSpPr>
        <p:spPr/>
        <p:txBody>
          <a:bodyPr/>
          <a:lstStyle/>
          <a:p>
            <a:r>
              <a:rPr lang="en-US" altLang="en-US" dirty="0"/>
              <a:t>Use the MCSTOPPP Standard ESCP Template to develop your ESCPs</a:t>
            </a:r>
          </a:p>
          <a:p>
            <a:r>
              <a:rPr lang="en-US" altLang="en-US" dirty="0"/>
              <a:t>Follow the instructions in the Applicant Package </a:t>
            </a:r>
          </a:p>
          <a:p>
            <a:r>
              <a:rPr lang="en-US" altLang="en-US" dirty="0"/>
              <a:t>Be familiar with standard construction site BMPs</a:t>
            </a:r>
          </a:p>
          <a:p>
            <a:pPr lvl="1"/>
            <a:r>
              <a:rPr lang="en-US" altLang="en-US" dirty="0"/>
              <a:t>Understand what they are, how they work, and when to deploy them</a:t>
            </a:r>
          </a:p>
        </p:txBody>
      </p:sp>
      <p:sp>
        <p:nvSpPr>
          <p:cNvPr id="4" name="Slide Number Placeholder 3"/>
          <p:cNvSpPr>
            <a:spLocks noGrp="1"/>
          </p:cNvSpPr>
          <p:nvPr>
            <p:ph type="sldNum" sz="quarter" idx="12"/>
          </p:nvPr>
        </p:nvSpPr>
        <p:spPr/>
        <p:txBody>
          <a:bodyPr/>
          <a:lstStyle/>
          <a:p>
            <a:pPr>
              <a:defRPr/>
            </a:pPr>
            <a:fld id="{8E2A0E67-E5C6-4DA0-BB7E-D207D23319BD}" type="slidenum">
              <a:rPr lang="en-US" smtClean="0"/>
              <a:pPr>
                <a:defRPr/>
              </a:pPr>
              <a:t>32</a:t>
            </a:fld>
            <a:endParaRPr lang="en-US"/>
          </a:p>
        </p:txBody>
      </p:sp>
    </p:spTree>
    <p:extLst>
      <p:ext uri="{BB962C8B-B14F-4D97-AF65-F5344CB8AC3E}">
        <p14:creationId xmlns:p14="http://schemas.microsoft.com/office/powerpoint/2010/main" val="4140088686"/>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endParaRPr lang="en-US" altLang="en-US"/>
          </a:p>
        </p:txBody>
      </p:sp>
      <p:sp>
        <p:nvSpPr>
          <p:cNvPr id="4096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8915526-A001-4E05-8756-01C267590283}" type="slidenum">
              <a:rPr lang="en-US" altLang="en-US" smtClean="0"/>
              <a:pPr eaLnBrk="1" hangingPunct="1"/>
              <a:t>33</a:t>
            </a:fld>
            <a:endParaRPr lang="en-US" altLang="en-US"/>
          </a:p>
        </p:txBody>
      </p:sp>
      <p:pic>
        <p:nvPicPr>
          <p:cNvPr id="40964" name="Picture 2" descr="D:\SANDY-FILES\Dropbox\Sandy's Photos\Marin\Marin July 2014\Lagunitas Creek\IMG_20140720_142233_303.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40965" name="TextBox 4"/>
          <p:cNvSpPr txBox="1">
            <a:spLocks noChangeArrowheads="1"/>
          </p:cNvSpPr>
          <p:nvPr/>
        </p:nvSpPr>
        <p:spPr bwMode="auto">
          <a:xfrm>
            <a:off x="152400" y="5511800"/>
            <a:ext cx="36480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6000">
                <a:solidFill>
                  <a:srgbClr val="FFFF00"/>
                </a:solidFill>
              </a:rPr>
              <a:t>Questions</a:t>
            </a: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a:t>Planning for new construction requirements</a:t>
            </a:r>
          </a:p>
        </p:txBody>
      </p:sp>
      <p:sp>
        <p:nvSpPr>
          <p:cNvPr id="3" name="Content Placeholder 2"/>
          <p:cNvSpPr>
            <a:spLocks noGrp="1"/>
          </p:cNvSpPr>
          <p:nvPr>
            <p:ph idx="1"/>
          </p:nvPr>
        </p:nvSpPr>
        <p:spPr/>
        <p:txBody>
          <a:bodyPr/>
          <a:lstStyle/>
          <a:p>
            <a:pPr>
              <a:defRPr/>
            </a:pPr>
            <a:r>
              <a:rPr lang="en-US" dirty="0"/>
              <a:t>2013-2015 were key planning years for the new program</a:t>
            </a:r>
          </a:p>
          <a:p>
            <a:pPr lvl="1">
              <a:defRPr/>
            </a:pPr>
            <a:r>
              <a:rPr lang="en-US" dirty="0"/>
              <a:t>Inventory construction sites (E.10.a)</a:t>
            </a:r>
          </a:p>
          <a:p>
            <a:pPr lvl="2">
              <a:defRPr/>
            </a:pPr>
            <a:r>
              <a:rPr lang="en-US" dirty="0"/>
              <a:t>Track small and large projects</a:t>
            </a:r>
          </a:p>
          <a:p>
            <a:pPr lvl="1">
              <a:defRPr/>
            </a:pPr>
            <a:r>
              <a:rPr lang="en-US" dirty="0"/>
              <a:t>Procedures to review and approve ESCPs (E.10.b) </a:t>
            </a:r>
          </a:p>
          <a:p>
            <a:pPr lvl="2">
              <a:defRPr/>
            </a:pPr>
            <a:r>
              <a:rPr lang="en-US" dirty="0"/>
              <a:t>Created ESCP review procedure, applicant package, and template</a:t>
            </a:r>
          </a:p>
          <a:p>
            <a:pPr lvl="1">
              <a:defRPr/>
            </a:pPr>
            <a:r>
              <a:rPr lang="en-US" dirty="0"/>
              <a:t>Construction site inspection and enforcement (E.10.c; E.6)</a:t>
            </a:r>
          </a:p>
          <a:p>
            <a:pPr lvl="2">
              <a:defRPr/>
            </a:pPr>
            <a:r>
              <a:rPr lang="en-US" dirty="0"/>
              <a:t>Adopted revised ordinances, required ESCPs, modified inspection programs, and inspect sites</a:t>
            </a:r>
          </a:p>
          <a:p>
            <a:pPr lvl="1">
              <a:defRPr/>
            </a:pPr>
            <a:endParaRPr lang="en-US" dirty="0"/>
          </a:p>
        </p:txBody>
      </p:sp>
      <p:sp>
        <p:nvSpPr>
          <p:cNvPr id="717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fld id="{B0F26CF1-4A77-444B-9294-E7197E1635CB}" type="slidenum">
              <a:rPr lang="en-US" altLang="en-US" sz="1000" smtClean="0"/>
              <a:pPr eaLnBrk="1" hangingPunct="1">
                <a:spcBef>
                  <a:spcPct val="0"/>
                </a:spcBef>
                <a:buClrTx/>
                <a:buSzTx/>
                <a:buFontTx/>
                <a:buNone/>
              </a:pPr>
              <a:t>4</a:t>
            </a:fld>
            <a:endParaRPr lang="en-US" altLang="en-US" sz="1000"/>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t>Training for new construction requirements</a:t>
            </a:r>
          </a:p>
        </p:txBody>
      </p:sp>
      <p:sp>
        <p:nvSpPr>
          <p:cNvPr id="8195" name="Content Placeholder 2"/>
          <p:cNvSpPr>
            <a:spLocks noGrp="1"/>
          </p:cNvSpPr>
          <p:nvPr>
            <p:ph idx="1"/>
          </p:nvPr>
        </p:nvSpPr>
        <p:spPr/>
        <p:txBody>
          <a:bodyPr/>
          <a:lstStyle/>
          <a:p>
            <a:r>
              <a:rPr lang="en-US" altLang="en-US" dirty="0"/>
              <a:t>Training and outreach accompanied the roll out of new requirements and continues</a:t>
            </a:r>
          </a:p>
          <a:p>
            <a:pPr lvl="1"/>
            <a:r>
              <a:rPr lang="en-US" altLang="en-US" dirty="0"/>
              <a:t>Staff training on the new procedures (E.7.b.2.a)</a:t>
            </a:r>
          </a:p>
          <a:p>
            <a:pPr lvl="2"/>
            <a:r>
              <a:rPr lang="en-US" altLang="en-US" dirty="0"/>
              <a:t>ESCP Review Procedures and BMPs</a:t>
            </a:r>
          </a:p>
          <a:p>
            <a:pPr lvl="2"/>
            <a:r>
              <a:rPr lang="en-US" altLang="en-US" dirty="0"/>
              <a:t>Identified municipal QSDs and QSPs for review and inspections</a:t>
            </a:r>
          </a:p>
          <a:p>
            <a:pPr lvl="2"/>
            <a:r>
              <a:rPr lang="en-US" altLang="en-US" dirty="0"/>
              <a:t>Continuing staff training today</a:t>
            </a:r>
          </a:p>
          <a:p>
            <a:pPr lvl="1"/>
            <a:r>
              <a:rPr lang="en-US" altLang="en-US" dirty="0"/>
              <a:t>Construction site operator outreach (E.7.b.2.b)</a:t>
            </a:r>
          </a:p>
          <a:p>
            <a:pPr lvl="2"/>
            <a:r>
              <a:rPr lang="en-US" altLang="en-US" dirty="0"/>
              <a:t>Developed alerts for construction community</a:t>
            </a:r>
          </a:p>
          <a:p>
            <a:pPr lvl="2"/>
            <a:r>
              <a:rPr lang="en-US" altLang="en-US" dirty="0"/>
              <a:t>Developed templates, guidance, and BMP brochures</a:t>
            </a:r>
          </a:p>
          <a:p>
            <a:pPr lvl="2"/>
            <a:r>
              <a:rPr lang="en-US" altLang="en-US" dirty="0"/>
              <a:t>Invite and encourage operators to attend program training</a:t>
            </a:r>
          </a:p>
        </p:txBody>
      </p:sp>
      <p:sp>
        <p:nvSpPr>
          <p:cNvPr id="81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fld id="{C3AAE25B-EA41-414C-B40D-67A17666DD14}" type="slidenum">
              <a:rPr lang="en-US" altLang="en-US" sz="1000" smtClean="0"/>
              <a:pPr eaLnBrk="1" hangingPunct="1">
                <a:spcBef>
                  <a:spcPct val="0"/>
                </a:spcBef>
                <a:buClrTx/>
                <a:buSzTx/>
                <a:buFontTx/>
                <a:buNone/>
              </a:pPr>
              <a:t>5</a:t>
            </a:fld>
            <a:endParaRPr lang="en-US" altLang="en-US" sz="1000"/>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7"/>
          <p:cNvSpPr>
            <a:spLocks noGrp="1"/>
          </p:cNvSpPr>
          <p:nvPr>
            <p:ph type="title"/>
          </p:nvPr>
        </p:nvSpPr>
        <p:spPr/>
        <p:txBody>
          <a:bodyPr/>
          <a:lstStyle/>
          <a:p>
            <a:r>
              <a:rPr lang="en-US" altLang="en-US" dirty="0"/>
              <a:t>ESCP knowledge basics for staff and applicants</a:t>
            </a:r>
          </a:p>
        </p:txBody>
      </p:sp>
      <p:sp>
        <p:nvSpPr>
          <p:cNvPr id="9219" name="Text Placeholder 8"/>
          <p:cNvSpPr>
            <a:spLocks noGrp="1"/>
          </p:cNvSpPr>
          <p:nvPr>
            <p:ph type="body" idx="1"/>
          </p:nvPr>
        </p:nvSpPr>
        <p:spPr/>
        <p:txBody>
          <a:bodyPr/>
          <a:lstStyle/>
          <a:p>
            <a:r>
              <a:rPr lang="en-US" altLang="en-US" dirty="0"/>
              <a:t>ESCP Reviewers</a:t>
            </a:r>
          </a:p>
        </p:txBody>
      </p:sp>
      <p:sp>
        <p:nvSpPr>
          <p:cNvPr id="9220" name="Content Placeholder 9"/>
          <p:cNvSpPr>
            <a:spLocks noGrp="1"/>
          </p:cNvSpPr>
          <p:nvPr>
            <p:ph sz="half" idx="2"/>
          </p:nvPr>
        </p:nvSpPr>
        <p:spPr>
          <a:xfrm>
            <a:off x="457200" y="2174875"/>
            <a:ext cx="4191000" cy="2168525"/>
          </a:xfrm>
        </p:spPr>
        <p:txBody>
          <a:bodyPr/>
          <a:lstStyle/>
          <a:p>
            <a:r>
              <a:rPr lang="en-US" altLang="en-US" sz="2200" dirty="0"/>
              <a:t>Technical review of ESCPs</a:t>
            </a:r>
          </a:p>
          <a:p>
            <a:r>
              <a:rPr lang="en-US" altLang="en-US" sz="2200" dirty="0"/>
              <a:t>BMPs</a:t>
            </a:r>
          </a:p>
          <a:p>
            <a:r>
              <a:rPr lang="en-US" altLang="en-US" sz="2200" dirty="0"/>
              <a:t>Administrative requirements</a:t>
            </a:r>
          </a:p>
          <a:p>
            <a:r>
              <a:rPr lang="en-US" altLang="en-US" sz="2200" dirty="0"/>
              <a:t>QSD or work under the direction of a QSD</a:t>
            </a:r>
          </a:p>
        </p:txBody>
      </p:sp>
      <p:sp>
        <p:nvSpPr>
          <p:cNvPr id="9221" name="Text Placeholder 10"/>
          <p:cNvSpPr>
            <a:spLocks noGrp="1"/>
          </p:cNvSpPr>
          <p:nvPr>
            <p:ph type="body" sz="quarter" idx="3"/>
          </p:nvPr>
        </p:nvSpPr>
        <p:spPr/>
        <p:txBody>
          <a:bodyPr/>
          <a:lstStyle/>
          <a:p>
            <a:r>
              <a:rPr lang="en-US" altLang="en-US" dirty="0"/>
              <a:t>ESCP Inspectors</a:t>
            </a:r>
          </a:p>
        </p:txBody>
      </p:sp>
      <p:sp>
        <p:nvSpPr>
          <p:cNvPr id="9222" name="Content Placeholder 11"/>
          <p:cNvSpPr>
            <a:spLocks noGrp="1"/>
          </p:cNvSpPr>
          <p:nvPr>
            <p:ph sz="quarter" idx="4"/>
          </p:nvPr>
        </p:nvSpPr>
        <p:spPr>
          <a:xfrm>
            <a:off x="4724400" y="2174875"/>
            <a:ext cx="4114800" cy="1558925"/>
          </a:xfrm>
        </p:spPr>
        <p:txBody>
          <a:bodyPr/>
          <a:lstStyle/>
          <a:p>
            <a:r>
              <a:rPr lang="en-US" altLang="en-US" dirty="0"/>
              <a:t>Inspection procedures</a:t>
            </a:r>
          </a:p>
          <a:p>
            <a:r>
              <a:rPr lang="en-US" altLang="en-US" dirty="0"/>
              <a:t>BMP assessment</a:t>
            </a:r>
          </a:p>
          <a:p>
            <a:r>
              <a:rPr lang="en-US" altLang="en-US" dirty="0"/>
              <a:t>QSP or work under the direction of a QSP</a:t>
            </a:r>
          </a:p>
        </p:txBody>
      </p:sp>
      <p:sp>
        <p:nvSpPr>
          <p:cNvPr id="922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fld id="{47FB63E2-5690-41F5-820C-EC1308334F21}" type="slidenum">
              <a:rPr lang="en-US" altLang="en-US" sz="1000" smtClean="0"/>
              <a:pPr eaLnBrk="1" hangingPunct="1">
                <a:spcBef>
                  <a:spcPct val="0"/>
                </a:spcBef>
                <a:buClrTx/>
                <a:buSzTx/>
                <a:buFontTx/>
                <a:buNone/>
              </a:pPr>
              <a:t>6</a:t>
            </a:fld>
            <a:endParaRPr lang="en-US" altLang="en-US" sz="1000"/>
          </a:p>
        </p:txBody>
      </p:sp>
      <p:sp>
        <p:nvSpPr>
          <p:cNvPr id="8" name="Text Placeholder 10"/>
          <p:cNvSpPr txBox="1">
            <a:spLocks/>
          </p:cNvSpPr>
          <p:nvPr/>
        </p:nvSpPr>
        <p:spPr bwMode="auto">
          <a:xfrm>
            <a:off x="530225" y="4212771"/>
            <a:ext cx="3584575" cy="511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Clr>
                <a:srgbClr val="000080"/>
              </a:buClr>
              <a:buSzPct val="75000"/>
              <a:buFont typeface="Wingdings" pitchFamily="2" charset="2"/>
              <a:buNone/>
              <a:defRPr sz="2400" b="1">
                <a:solidFill>
                  <a:schemeClr val="tx1"/>
                </a:solidFill>
                <a:latin typeface="+mn-lt"/>
                <a:ea typeface="+mn-ea"/>
                <a:cs typeface="+mn-cs"/>
              </a:defRPr>
            </a:lvl1pPr>
            <a:lvl2pPr marL="457200" indent="0" algn="l" rtl="0" eaLnBrk="0" fontAlgn="base" hangingPunct="0">
              <a:spcBef>
                <a:spcPct val="20000"/>
              </a:spcBef>
              <a:spcAft>
                <a:spcPct val="0"/>
              </a:spcAft>
              <a:buClr>
                <a:srgbClr val="000080"/>
              </a:buClr>
              <a:buSzPct val="90000"/>
              <a:buFont typeface="Wingdings" pitchFamily="2" charset="2"/>
              <a:buNone/>
              <a:defRPr sz="2000" b="1">
                <a:solidFill>
                  <a:schemeClr val="tx1"/>
                </a:solidFill>
                <a:latin typeface="+mn-lt"/>
              </a:defRPr>
            </a:lvl2pPr>
            <a:lvl3pPr marL="914400" indent="0" algn="l" rtl="0" eaLnBrk="0" fontAlgn="base" hangingPunct="0">
              <a:spcBef>
                <a:spcPct val="20000"/>
              </a:spcBef>
              <a:spcAft>
                <a:spcPct val="0"/>
              </a:spcAft>
              <a:buClr>
                <a:srgbClr val="000080"/>
              </a:buClr>
              <a:buSzPct val="75000"/>
              <a:buFont typeface="Wingdings" pitchFamily="2" charset="2"/>
              <a:buNone/>
              <a:defRPr sz="1800" b="1">
                <a:solidFill>
                  <a:schemeClr val="tx1"/>
                </a:solidFill>
                <a:latin typeface="+mn-lt"/>
              </a:defRPr>
            </a:lvl3pPr>
            <a:lvl4pPr marL="1371600" indent="0" algn="l" rtl="0" eaLnBrk="0" fontAlgn="base" hangingPunct="0">
              <a:spcBef>
                <a:spcPct val="20000"/>
              </a:spcBef>
              <a:spcAft>
                <a:spcPct val="0"/>
              </a:spcAft>
              <a:buClr>
                <a:srgbClr val="000080"/>
              </a:buClr>
              <a:buSzPct val="75000"/>
              <a:buFont typeface="Wingdings" pitchFamily="2" charset="2"/>
              <a:buNone/>
              <a:defRPr sz="1600" b="1">
                <a:solidFill>
                  <a:schemeClr val="tx1"/>
                </a:solidFill>
                <a:latin typeface="+mn-lt"/>
              </a:defRPr>
            </a:lvl4pPr>
            <a:lvl5pPr marL="1828800" indent="0" algn="l" rtl="0" eaLnBrk="0" fontAlgn="base" hangingPunct="0">
              <a:spcBef>
                <a:spcPct val="20000"/>
              </a:spcBef>
              <a:spcAft>
                <a:spcPct val="0"/>
              </a:spcAft>
              <a:buClr>
                <a:srgbClr val="00CCFF"/>
              </a:buClr>
              <a:buSzPct val="75000"/>
              <a:buFont typeface="Wingdings" pitchFamily="2" charset="2"/>
              <a:buNone/>
              <a:defRPr sz="1600" b="1">
                <a:solidFill>
                  <a:schemeClr val="tx1"/>
                </a:solidFill>
                <a:latin typeface="+mn-lt"/>
              </a:defRPr>
            </a:lvl5pPr>
            <a:lvl6pPr marL="2286000" indent="0" algn="l" rtl="0" eaLnBrk="1" fontAlgn="base" hangingPunct="1">
              <a:spcBef>
                <a:spcPct val="20000"/>
              </a:spcBef>
              <a:spcAft>
                <a:spcPct val="0"/>
              </a:spcAft>
              <a:buClr>
                <a:srgbClr val="00CCFF"/>
              </a:buClr>
              <a:buSzPct val="75000"/>
              <a:buFont typeface="Wingdings" pitchFamily="2" charset="2"/>
              <a:buNone/>
              <a:defRPr sz="1600" b="1">
                <a:solidFill>
                  <a:schemeClr val="tx1"/>
                </a:solidFill>
                <a:latin typeface="+mn-lt"/>
              </a:defRPr>
            </a:lvl6pPr>
            <a:lvl7pPr marL="2743200" indent="0" algn="l" rtl="0" eaLnBrk="1" fontAlgn="base" hangingPunct="1">
              <a:spcBef>
                <a:spcPct val="20000"/>
              </a:spcBef>
              <a:spcAft>
                <a:spcPct val="0"/>
              </a:spcAft>
              <a:buClr>
                <a:srgbClr val="00CCFF"/>
              </a:buClr>
              <a:buSzPct val="75000"/>
              <a:buFont typeface="Wingdings" pitchFamily="2" charset="2"/>
              <a:buNone/>
              <a:defRPr sz="1600" b="1">
                <a:solidFill>
                  <a:schemeClr val="tx1"/>
                </a:solidFill>
                <a:latin typeface="+mn-lt"/>
              </a:defRPr>
            </a:lvl7pPr>
            <a:lvl8pPr marL="3200400" indent="0" algn="l" rtl="0" eaLnBrk="1" fontAlgn="base" hangingPunct="1">
              <a:spcBef>
                <a:spcPct val="20000"/>
              </a:spcBef>
              <a:spcAft>
                <a:spcPct val="0"/>
              </a:spcAft>
              <a:buClr>
                <a:srgbClr val="00CCFF"/>
              </a:buClr>
              <a:buSzPct val="75000"/>
              <a:buFont typeface="Wingdings" pitchFamily="2" charset="2"/>
              <a:buNone/>
              <a:defRPr sz="1600" b="1">
                <a:solidFill>
                  <a:schemeClr val="tx1"/>
                </a:solidFill>
                <a:latin typeface="+mn-lt"/>
              </a:defRPr>
            </a:lvl8pPr>
            <a:lvl9pPr marL="3657600" indent="0" algn="l" rtl="0" eaLnBrk="1" fontAlgn="base" hangingPunct="1">
              <a:spcBef>
                <a:spcPct val="20000"/>
              </a:spcBef>
              <a:spcAft>
                <a:spcPct val="0"/>
              </a:spcAft>
              <a:buClr>
                <a:srgbClr val="00CCFF"/>
              </a:buClr>
              <a:buSzPct val="75000"/>
              <a:buFont typeface="Wingdings" pitchFamily="2" charset="2"/>
              <a:buNone/>
              <a:defRPr sz="1600" b="1">
                <a:solidFill>
                  <a:schemeClr val="tx1"/>
                </a:solidFill>
                <a:latin typeface="+mn-lt"/>
              </a:defRPr>
            </a:lvl9pPr>
          </a:lstStyle>
          <a:p>
            <a:r>
              <a:rPr lang="en-US" altLang="en-US" kern="0" dirty="0"/>
              <a:t>ESCP Developers</a:t>
            </a:r>
          </a:p>
        </p:txBody>
      </p:sp>
      <p:sp>
        <p:nvSpPr>
          <p:cNvPr id="9" name="Content Placeholder 9"/>
          <p:cNvSpPr txBox="1">
            <a:spLocks/>
          </p:cNvSpPr>
          <p:nvPr/>
        </p:nvSpPr>
        <p:spPr bwMode="auto">
          <a:xfrm>
            <a:off x="457200" y="4724400"/>
            <a:ext cx="4191000" cy="1569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80"/>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00080"/>
              </a:buClr>
              <a:buSzPct val="90000"/>
              <a:buFont typeface="Wingdings" pitchFamily="2" charset="2"/>
              <a:buChar char="l"/>
              <a:defRPr sz="2000">
                <a:solidFill>
                  <a:schemeClr val="tx1"/>
                </a:solidFill>
                <a:latin typeface="+mn-lt"/>
              </a:defRPr>
            </a:lvl2pPr>
            <a:lvl3pPr marL="1143000" indent="-228600" algn="l" rtl="0" eaLnBrk="0" fontAlgn="base" hangingPunct="0">
              <a:spcBef>
                <a:spcPct val="20000"/>
              </a:spcBef>
              <a:spcAft>
                <a:spcPct val="0"/>
              </a:spcAft>
              <a:buClr>
                <a:srgbClr val="000080"/>
              </a:buClr>
              <a:buSzPct val="75000"/>
              <a:buFont typeface="Wingdings" pitchFamily="2" charset="2"/>
              <a:buChar char="n"/>
              <a:defRPr sz="1800">
                <a:solidFill>
                  <a:schemeClr val="tx1"/>
                </a:solidFill>
                <a:latin typeface="+mn-lt"/>
              </a:defRPr>
            </a:lvl3pPr>
            <a:lvl4pPr marL="1600200" indent="-228600" algn="l" rtl="0" eaLnBrk="0" fontAlgn="base" hangingPunct="0">
              <a:spcBef>
                <a:spcPct val="20000"/>
              </a:spcBef>
              <a:spcAft>
                <a:spcPct val="0"/>
              </a:spcAft>
              <a:buClr>
                <a:srgbClr val="000080"/>
              </a:buClr>
              <a:buSzPct val="75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Clr>
                <a:srgbClr val="00CCFF"/>
              </a:buClr>
              <a:buSzPct val="75000"/>
              <a:buFont typeface="Wingdings" pitchFamily="2" charset="2"/>
              <a:buChar char="n"/>
              <a:defRPr sz="1600">
                <a:solidFill>
                  <a:schemeClr val="tx1"/>
                </a:solidFill>
                <a:latin typeface="+mn-lt"/>
              </a:defRPr>
            </a:lvl5pPr>
            <a:lvl6pPr marL="2514600" indent="-228600" algn="l" rtl="0" eaLnBrk="1" fontAlgn="base" hangingPunct="1">
              <a:spcBef>
                <a:spcPct val="20000"/>
              </a:spcBef>
              <a:spcAft>
                <a:spcPct val="0"/>
              </a:spcAft>
              <a:buClr>
                <a:srgbClr val="00CCFF"/>
              </a:buClr>
              <a:buSzPct val="75000"/>
              <a:buFont typeface="Wingdings" pitchFamily="2" charset="2"/>
              <a:buChar char="n"/>
              <a:defRPr sz="1600">
                <a:solidFill>
                  <a:schemeClr val="tx1"/>
                </a:solidFill>
                <a:latin typeface="+mn-lt"/>
              </a:defRPr>
            </a:lvl6pPr>
            <a:lvl7pPr marL="2971800" indent="-228600" algn="l" rtl="0" eaLnBrk="1" fontAlgn="base" hangingPunct="1">
              <a:spcBef>
                <a:spcPct val="20000"/>
              </a:spcBef>
              <a:spcAft>
                <a:spcPct val="0"/>
              </a:spcAft>
              <a:buClr>
                <a:srgbClr val="00CCFF"/>
              </a:buClr>
              <a:buSzPct val="75000"/>
              <a:buFont typeface="Wingdings" pitchFamily="2" charset="2"/>
              <a:buChar char="n"/>
              <a:defRPr sz="1600">
                <a:solidFill>
                  <a:schemeClr val="tx1"/>
                </a:solidFill>
                <a:latin typeface="+mn-lt"/>
              </a:defRPr>
            </a:lvl7pPr>
            <a:lvl8pPr marL="3429000" indent="-228600" algn="l" rtl="0" eaLnBrk="1" fontAlgn="base" hangingPunct="1">
              <a:spcBef>
                <a:spcPct val="20000"/>
              </a:spcBef>
              <a:spcAft>
                <a:spcPct val="0"/>
              </a:spcAft>
              <a:buClr>
                <a:srgbClr val="00CCFF"/>
              </a:buClr>
              <a:buSzPct val="75000"/>
              <a:buFont typeface="Wingdings" pitchFamily="2" charset="2"/>
              <a:buChar char="n"/>
              <a:defRPr sz="1600">
                <a:solidFill>
                  <a:schemeClr val="tx1"/>
                </a:solidFill>
                <a:latin typeface="+mn-lt"/>
              </a:defRPr>
            </a:lvl8pPr>
            <a:lvl9pPr marL="3886200" indent="-228600" algn="l" rtl="0" eaLnBrk="1" fontAlgn="base" hangingPunct="1">
              <a:spcBef>
                <a:spcPct val="20000"/>
              </a:spcBef>
              <a:spcAft>
                <a:spcPct val="0"/>
              </a:spcAft>
              <a:buClr>
                <a:srgbClr val="00CCFF"/>
              </a:buClr>
              <a:buSzPct val="75000"/>
              <a:buFont typeface="Wingdings" pitchFamily="2" charset="2"/>
              <a:buChar char="n"/>
              <a:defRPr sz="1600">
                <a:solidFill>
                  <a:schemeClr val="tx1"/>
                </a:solidFill>
                <a:latin typeface="+mn-lt"/>
              </a:defRPr>
            </a:lvl9pPr>
          </a:lstStyle>
          <a:p>
            <a:r>
              <a:rPr lang="en-US" altLang="en-US" sz="2200" kern="0" dirty="0"/>
              <a:t>ESCP requirements</a:t>
            </a:r>
          </a:p>
          <a:p>
            <a:r>
              <a:rPr lang="en-US" altLang="en-US" sz="2200" kern="0" dirty="0"/>
              <a:t>BMPs</a:t>
            </a:r>
          </a:p>
          <a:p>
            <a:r>
              <a:rPr lang="en-US" altLang="en-US" sz="2200" kern="0" dirty="0"/>
              <a:t>Local agency processes</a:t>
            </a:r>
          </a:p>
        </p:txBody>
      </p:sp>
      <p:sp>
        <p:nvSpPr>
          <p:cNvPr id="10" name="Content Placeholder 9"/>
          <p:cNvSpPr txBox="1">
            <a:spLocks/>
          </p:cNvSpPr>
          <p:nvPr/>
        </p:nvSpPr>
        <p:spPr bwMode="auto">
          <a:xfrm>
            <a:off x="4724400" y="4719864"/>
            <a:ext cx="4191000" cy="175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80"/>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00080"/>
              </a:buClr>
              <a:buSzPct val="90000"/>
              <a:buFont typeface="Wingdings" pitchFamily="2" charset="2"/>
              <a:buChar char="l"/>
              <a:defRPr sz="2000">
                <a:solidFill>
                  <a:schemeClr val="tx1"/>
                </a:solidFill>
                <a:latin typeface="+mn-lt"/>
              </a:defRPr>
            </a:lvl2pPr>
            <a:lvl3pPr marL="1143000" indent="-228600" algn="l" rtl="0" eaLnBrk="0" fontAlgn="base" hangingPunct="0">
              <a:spcBef>
                <a:spcPct val="20000"/>
              </a:spcBef>
              <a:spcAft>
                <a:spcPct val="0"/>
              </a:spcAft>
              <a:buClr>
                <a:srgbClr val="000080"/>
              </a:buClr>
              <a:buSzPct val="75000"/>
              <a:buFont typeface="Wingdings" pitchFamily="2" charset="2"/>
              <a:buChar char="n"/>
              <a:defRPr sz="1800">
                <a:solidFill>
                  <a:schemeClr val="tx1"/>
                </a:solidFill>
                <a:latin typeface="+mn-lt"/>
              </a:defRPr>
            </a:lvl3pPr>
            <a:lvl4pPr marL="1600200" indent="-228600" algn="l" rtl="0" eaLnBrk="0" fontAlgn="base" hangingPunct="0">
              <a:spcBef>
                <a:spcPct val="20000"/>
              </a:spcBef>
              <a:spcAft>
                <a:spcPct val="0"/>
              </a:spcAft>
              <a:buClr>
                <a:srgbClr val="000080"/>
              </a:buClr>
              <a:buSzPct val="75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Clr>
                <a:srgbClr val="00CCFF"/>
              </a:buClr>
              <a:buSzPct val="75000"/>
              <a:buFont typeface="Wingdings" pitchFamily="2" charset="2"/>
              <a:buChar char="n"/>
              <a:defRPr sz="1600">
                <a:solidFill>
                  <a:schemeClr val="tx1"/>
                </a:solidFill>
                <a:latin typeface="+mn-lt"/>
              </a:defRPr>
            </a:lvl5pPr>
            <a:lvl6pPr marL="2514600" indent="-228600" algn="l" rtl="0" eaLnBrk="1" fontAlgn="base" hangingPunct="1">
              <a:spcBef>
                <a:spcPct val="20000"/>
              </a:spcBef>
              <a:spcAft>
                <a:spcPct val="0"/>
              </a:spcAft>
              <a:buClr>
                <a:srgbClr val="00CCFF"/>
              </a:buClr>
              <a:buSzPct val="75000"/>
              <a:buFont typeface="Wingdings" pitchFamily="2" charset="2"/>
              <a:buChar char="n"/>
              <a:defRPr sz="1600">
                <a:solidFill>
                  <a:schemeClr val="tx1"/>
                </a:solidFill>
                <a:latin typeface="+mn-lt"/>
              </a:defRPr>
            </a:lvl6pPr>
            <a:lvl7pPr marL="2971800" indent="-228600" algn="l" rtl="0" eaLnBrk="1" fontAlgn="base" hangingPunct="1">
              <a:spcBef>
                <a:spcPct val="20000"/>
              </a:spcBef>
              <a:spcAft>
                <a:spcPct val="0"/>
              </a:spcAft>
              <a:buClr>
                <a:srgbClr val="00CCFF"/>
              </a:buClr>
              <a:buSzPct val="75000"/>
              <a:buFont typeface="Wingdings" pitchFamily="2" charset="2"/>
              <a:buChar char="n"/>
              <a:defRPr sz="1600">
                <a:solidFill>
                  <a:schemeClr val="tx1"/>
                </a:solidFill>
                <a:latin typeface="+mn-lt"/>
              </a:defRPr>
            </a:lvl7pPr>
            <a:lvl8pPr marL="3429000" indent="-228600" algn="l" rtl="0" eaLnBrk="1" fontAlgn="base" hangingPunct="1">
              <a:spcBef>
                <a:spcPct val="20000"/>
              </a:spcBef>
              <a:spcAft>
                <a:spcPct val="0"/>
              </a:spcAft>
              <a:buClr>
                <a:srgbClr val="00CCFF"/>
              </a:buClr>
              <a:buSzPct val="75000"/>
              <a:buFont typeface="Wingdings" pitchFamily="2" charset="2"/>
              <a:buChar char="n"/>
              <a:defRPr sz="1600">
                <a:solidFill>
                  <a:schemeClr val="tx1"/>
                </a:solidFill>
                <a:latin typeface="+mn-lt"/>
              </a:defRPr>
            </a:lvl8pPr>
            <a:lvl9pPr marL="3886200" indent="-228600" algn="l" rtl="0" eaLnBrk="1" fontAlgn="base" hangingPunct="1">
              <a:spcBef>
                <a:spcPct val="20000"/>
              </a:spcBef>
              <a:spcAft>
                <a:spcPct val="0"/>
              </a:spcAft>
              <a:buClr>
                <a:srgbClr val="00CCFF"/>
              </a:buClr>
              <a:buSzPct val="75000"/>
              <a:buFont typeface="Wingdings" pitchFamily="2" charset="2"/>
              <a:buChar char="n"/>
              <a:defRPr sz="1600">
                <a:solidFill>
                  <a:schemeClr val="tx1"/>
                </a:solidFill>
                <a:latin typeface="+mn-lt"/>
              </a:defRPr>
            </a:lvl9pPr>
          </a:lstStyle>
          <a:p>
            <a:r>
              <a:rPr lang="en-US" altLang="en-US" sz="2200" dirty="0"/>
              <a:t>BMP installation</a:t>
            </a:r>
          </a:p>
          <a:p>
            <a:r>
              <a:rPr lang="en-US" altLang="en-US" sz="2200" dirty="0"/>
              <a:t>BMP maintenance</a:t>
            </a:r>
          </a:p>
          <a:p>
            <a:r>
              <a:rPr lang="en-US" altLang="en-US" sz="2200" dirty="0"/>
              <a:t>ESCP update requirements</a:t>
            </a:r>
          </a:p>
        </p:txBody>
      </p:sp>
      <p:sp>
        <p:nvSpPr>
          <p:cNvPr id="11" name="Text Placeholder 10"/>
          <p:cNvSpPr txBox="1">
            <a:spLocks/>
          </p:cNvSpPr>
          <p:nvPr/>
        </p:nvSpPr>
        <p:spPr bwMode="auto">
          <a:xfrm>
            <a:off x="4648200" y="4084638"/>
            <a:ext cx="40417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Clr>
                <a:srgbClr val="000080"/>
              </a:buClr>
              <a:buSzPct val="75000"/>
              <a:buFont typeface="Wingdings" pitchFamily="2" charset="2"/>
              <a:buNone/>
              <a:defRPr sz="2400" b="1">
                <a:solidFill>
                  <a:schemeClr val="tx1"/>
                </a:solidFill>
                <a:latin typeface="+mn-lt"/>
                <a:ea typeface="+mn-ea"/>
                <a:cs typeface="+mn-cs"/>
              </a:defRPr>
            </a:lvl1pPr>
            <a:lvl2pPr marL="457200" indent="0" algn="l" rtl="0" eaLnBrk="0" fontAlgn="base" hangingPunct="0">
              <a:spcBef>
                <a:spcPct val="20000"/>
              </a:spcBef>
              <a:spcAft>
                <a:spcPct val="0"/>
              </a:spcAft>
              <a:buClr>
                <a:srgbClr val="000080"/>
              </a:buClr>
              <a:buSzPct val="90000"/>
              <a:buFont typeface="Wingdings" pitchFamily="2" charset="2"/>
              <a:buNone/>
              <a:defRPr sz="2000" b="1">
                <a:solidFill>
                  <a:schemeClr val="tx1"/>
                </a:solidFill>
                <a:latin typeface="+mn-lt"/>
              </a:defRPr>
            </a:lvl2pPr>
            <a:lvl3pPr marL="914400" indent="0" algn="l" rtl="0" eaLnBrk="0" fontAlgn="base" hangingPunct="0">
              <a:spcBef>
                <a:spcPct val="20000"/>
              </a:spcBef>
              <a:spcAft>
                <a:spcPct val="0"/>
              </a:spcAft>
              <a:buClr>
                <a:srgbClr val="000080"/>
              </a:buClr>
              <a:buSzPct val="75000"/>
              <a:buFont typeface="Wingdings" pitchFamily="2" charset="2"/>
              <a:buNone/>
              <a:defRPr sz="1800" b="1">
                <a:solidFill>
                  <a:schemeClr val="tx1"/>
                </a:solidFill>
                <a:latin typeface="+mn-lt"/>
              </a:defRPr>
            </a:lvl3pPr>
            <a:lvl4pPr marL="1371600" indent="0" algn="l" rtl="0" eaLnBrk="0" fontAlgn="base" hangingPunct="0">
              <a:spcBef>
                <a:spcPct val="20000"/>
              </a:spcBef>
              <a:spcAft>
                <a:spcPct val="0"/>
              </a:spcAft>
              <a:buClr>
                <a:srgbClr val="000080"/>
              </a:buClr>
              <a:buSzPct val="75000"/>
              <a:buFont typeface="Wingdings" pitchFamily="2" charset="2"/>
              <a:buNone/>
              <a:defRPr sz="1600" b="1">
                <a:solidFill>
                  <a:schemeClr val="tx1"/>
                </a:solidFill>
                <a:latin typeface="+mn-lt"/>
              </a:defRPr>
            </a:lvl4pPr>
            <a:lvl5pPr marL="1828800" indent="0" algn="l" rtl="0" eaLnBrk="0" fontAlgn="base" hangingPunct="0">
              <a:spcBef>
                <a:spcPct val="20000"/>
              </a:spcBef>
              <a:spcAft>
                <a:spcPct val="0"/>
              </a:spcAft>
              <a:buClr>
                <a:srgbClr val="00CCFF"/>
              </a:buClr>
              <a:buSzPct val="75000"/>
              <a:buFont typeface="Wingdings" pitchFamily="2" charset="2"/>
              <a:buNone/>
              <a:defRPr sz="1600" b="1">
                <a:solidFill>
                  <a:schemeClr val="tx1"/>
                </a:solidFill>
                <a:latin typeface="+mn-lt"/>
              </a:defRPr>
            </a:lvl5pPr>
            <a:lvl6pPr marL="2286000" indent="0" algn="l" rtl="0" eaLnBrk="1" fontAlgn="base" hangingPunct="1">
              <a:spcBef>
                <a:spcPct val="20000"/>
              </a:spcBef>
              <a:spcAft>
                <a:spcPct val="0"/>
              </a:spcAft>
              <a:buClr>
                <a:srgbClr val="00CCFF"/>
              </a:buClr>
              <a:buSzPct val="75000"/>
              <a:buFont typeface="Wingdings" pitchFamily="2" charset="2"/>
              <a:buNone/>
              <a:defRPr sz="1600" b="1">
                <a:solidFill>
                  <a:schemeClr val="tx1"/>
                </a:solidFill>
                <a:latin typeface="+mn-lt"/>
              </a:defRPr>
            </a:lvl6pPr>
            <a:lvl7pPr marL="2743200" indent="0" algn="l" rtl="0" eaLnBrk="1" fontAlgn="base" hangingPunct="1">
              <a:spcBef>
                <a:spcPct val="20000"/>
              </a:spcBef>
              <a:spcAft>
                <a:spcPct val="0"/>
              </a:spcAft>
              <a:buClr>
                <a:srgbClr val="00CCFF"/>
              </a:buClr>
              <a:buSzPct val="75000"/>
              <a:buFont typeface="Wingdings" pitchFamily="2" charset="2"/>
              <a:buNone/>
              <a:defRPr sz="1600" b="1">
                <a:solidFill>
                  <a:schemeClr val="tx1"/>
                </a:solidFill>
                <a:latin typeface="+mn-lt"/>
              </a:defRPr>
            </a:lvl7pPr>
            <a:lvl8pPr marL="3200400" indent="0" algn="l" rtl="0" eaLnBrk="1" fontAlgn="base" hangingPunct="1">
              <a:spcBef>
                <a:spcPct val="20000"/>
              </a:spcBef>
              <a:spcAft>
                <a:spcPct val="0"/>
              </a:spcAft>
              <a:buClr>
                <a:srgbClr val="00CCFF"/>
              </a:buClr>
              <a:buSzPct val="75000"/>
              <a:buFont typeface="Wingdings" pitchFamily="2" charset="2"/>
              <a:buNone/>
              <a:defRPr sz="1600" b="1">
                <a:solidFill>
                  <a:schemeClr val="tx1"/>
                </a:solidFill>
                <a:latin typeface="+mn-lt"/>
              </a:defRPr>
            </a:lvl8pPr>
            <a:lvl9pPr marL="3657600" indent="0" algn="l" rtl="0" eaLnBrk="1" fontAlgn="base" hangingPunct="1">
              <a:spcBef>
                <a:spcPct val="20000"/>
              </a:spcBef>
              <a:spcAft>
                <a:spcPct val="0"/>
              </a:spcAft>
              <a:buClr>
                <a:srgbClr val="00CCFF"/>
              </a:buClr>
              <a:buSzPct val="75000"/>
              <a:buFont typeface="Wingdings" pitchFamily="2" charset="2"/>
              <a:buNone/>
              <a:defRPr sz="1600" b="1">
                <a:solidFill>
                  <a:schemeClr val="tx1"/>
                </a:solidFill>
                <a:latin typeface="+mn-lt"/>
              </a:defRPr>
            </a:lvl9pPr>
          </a:lstStyle>
          <a:p>
            <a:r>
              <a:rPr lang="en-US" altLang="en-US" kern="0" dirty="0"/>
              <a:t>ESCP Implementers</a:t>
            </a: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a:t>Basic requirements for ESCP content</a:t>
            </a:r>
          </a:p>
        </p:txBody>
      </p:sp>
      <p:sp>
        <p:nvSpPr>
          <p:cNvPr id="14339" name="Content Placeholder 2"/>
          <p:cNvSpPr>
            <a:spLocks noGrp="1"/>
          </p:cNvSpPr>
          <p:nvPr>
            <p:ph idx="1"/>
          </p:nvPr>
        </p:nvSpPr>
        <p:spPr/>
        <p:txBody>
          <a:bodyPr/>
          <a:lstStyle/>
          <a:p>
            <a:r>
              <a:rPr lang="en-US" altLang="en-US" dirty="0"/>
              <a:t>Written plan that is submitted for local agency review and approval</a:t>
            </a:r>
          </a:p>
          <a:p>
            <a:r>
              <a:rPr lang="en-US" altLang="en-US" dirty="0"/>
              <a:t>Identify appropriate site-specific BMPs that will be implemented </a:t>
            </a:r>
            <a:r>
              <a:rPr lang="en-US" altLang="en-US" u="sng" dirty="0"/>
              <a:t>year round</a:t>
            </a:r>
            <a:r>
              <a:rPr lang="en-US" altLang="en-US" dirty="0"/>
              <a:t> for the project </a:t>
            </a:r>
          </a:p>
          <a:p>
            <a:r>
              <a:rPr lang="en-US" altLang="en-US" dirty="0"/>
              <a:t>Explain why the BMPs were selected </a:t>
            </a:r>
          </a:p>
          <a:p>
            <a:r>
              <a:rPr lang="en-US" altLang="en-US" dirty="0"/>
              <a:t>Identify any other permits associated with the work</a:t>
            </a:r>
          </a:p>
          <a:p>
            <a:pPr lvl="1"/>
            <a:r>
              <a:rPr lang="en-US" altLang="en-US" dirty="0"/>
              <a:t>Such as 401/404, CGP</a:t>
            </a:r>
          </a:p>
          <a:p>
            <a:pPr lvl="1"/>
            <a:r>
              <a:rPr lang="en-US" altLang="en-US" dirty="0"/>
              <a:t>Applicants must provide proof other permits have been obtained before disturbing soil</a:t>
            </a:r>
          </a:p>
        </p:txBody>
      </p:sp>
      <p:sp>
        <p:nvSpPr>
          <p:cNvPr id="143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fld id="{325D7AD0-57E9-4D4B-92D3-C1A24B3BF268}" type="slidenum">
              <a:rPr lang="en-US" altLang="en-US" sz="1000" smtClean="0"/>
              <a:pPr eaLnBrk="1" hangingPunct="1">
                <a:spcBef>
                  <a:spcPct val="0"/>
                </a:spcBef>
                <a:buClrTx/>
                <a:buSzTx/>
                <a:buFontTx/>
                <a:buNone/>
              </a:pPr>
              <a:t>7</a:t>
            </a:fld>
            <a:endParaRPr lang="en-US" altLang="en-US" sz="1000"/>
          </a:p>
        </p:txBody>
      </p:sp>
    </p:spTree>
    <p:extLst>
      <p:ext uri="{BB962C8B-B14F-4D97-AF65-F5344CB8AC3E}">
        <p14:creationId xmlns:p14="http://schemas.microsoft.com/office/powerpoint/2010/main" val="644040176"/>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a:t>ESCPs are required for 4 types of locally authorized projects</a:t>
            </a:r>
          </a:p>
        </p:txBody>
      </p:sp>
      <p:sp>
        <p:nvSpPr>
          <p:cNvPr id="11267" name="Content Placeholder 2"/>
          <p:cNvSpPr>
            <a:spLocks noGrp="1"/>
          </p:cNvSpPr>
          <p:nvPr>
            <p:ph idx="1"/>
          </p:nvPr>
        </p:nvSpPr>
        <p:spPr/>
        <p:txBody>
          <a:bodyPr/>
          <a:lstStyle/>
          <a:p>
            <a:pPr marL="457200" indent="-457200">
              <a:buFont typeface="Arial" charset="0"/>
              <a:buAutoNum type="arabicPeriod"/>
            </a:pPr>
            <a:r>
              <a:rPr lang="en-US" altLang="en-US" sz="2400" dirty="0"/>
              <a:t>Projects authorized by Grading Permits</a:t>
            </a:r>
          </a:p>
          <a:p>
            <a:pPr marL="457200" indent="-457200">
              <a:buFont typeface="Arial" charset="0"/>
              <a:buAutoNum type="arabicPeriod"/>
            </a:pPr>
            <a:r>
              <a:rPr lang="en-US" altLang="en-US" sz="2400" dirty="0"/>
              <a:t>Projects authorized by Building Permits when they involve grading or soil disturbance that would have required a Grading Permit </a:t>
            </a:r>
          </a:p>
          <a:p>
            <a:pPr marL="457200" indent="-457200">
              <a:buFont typeface="Arial" charset="0"/>
              <a:buAutoNum type="arabicPeriod"/>
            </a:pPr>
            <a:r>
              <a:rPr lang="en-US" altLang="en-US" sz="2400" dirty="0"/>
              <a:t>Projects authorized by any local permit (e.g., Encroachment or Demolition Permits) when they have the potential for significant erosion or significant non-stormwater discharges (e.g., sediment, waste)</a:t>
            </a:r>
          </a:p>
          <a:p>
            <a:pPr marL="457200" indent="-457200">
              <a:buFont typeface="Arial" charset="0"/>
              <a:buAutoNum type="arabicPeriod"/>
            </a:pPr>
            <a:r>
              <a:rPr lang="en-US" altLang="en-US" sz="2400" dirty="0"/>
              <a:t>Projects designated by the local authorized official or designated municipal staff</a:t>
            </a:r>
            <a:endParaRPr lang="en-US" altLang="en-US" dirty="0"/>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fld id="{A55F1CCD-1D4F-4A01-A01F-43C59DF58A72}" type="slidenum">
              <a:rPr lang="en-US" altLang="en-US" sz="1000" smtClean="0"/>
              <a:pPr eaLnBrk="1" hangingPunct="1">
                <a:spcBef>
                  <a:spcPct val="0"/>
                </a:spcBef>
                <a:buClrTx/>
                <a:buSzTx/>
                <a:buFontTx/>
                <a:buNone/>
              </a:pPr>
              <a:t>8</a:t>
            </a:fld>
            <a:endParaRPr lang="en-US" altLang="en-US" sz="100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a:t>SWPPPs vs ESCPs</a:t>
            </a:r>
          </a:p>
        </p:txBody>
      </p:sp>
      <p:sp>
        <p:nvSpPr>
          <p:cNvPr id="32771" name="Text Placeholder 6"/>
          <p:cNvSpPr>
            <a:spLocks noGrp="1"/>
          </p:cNvSpPr>
          <p:nvPr>
            <p:ph type="body" idx="1"/>
          </p:nvPr>
        </p:nvSpPr>
        <p:spPr/>
        <p:txBody>
          <a:bodyPr/>
          <a:lstStyle/>
          <a:p>
            <a:r>
              <a:rPr lang="en-US" altLang="en-US"/>
              <a:t>SWPPP </a:t>
            </a:r>
          </a:p>
        </p:txBody>
      </p:sp>
      <p:sp>
        <p:nvSpPr>
          <p:cNvPr id="32772" name="Content Placeholder 2"/>
          <p:cNvSpPr>
            <a:spLocks noGrp="1"/>
          </p:cNvSpPr>
          <p:nvPr>
            <p:ph sz="half" idx="2"/>
          </p:nvPr>
        </p:nvSpPr>
        <p:spPr/>
        <p:txBody>
          <a:bodyPr/>
          <a:lstStyle/>
          <a:p>
            <a:r>
              <a:rPr lang="en-US" altLang="en-US" dirty="0"/>
              <a:t>Projects ≥ 1 acre covered by the State CGP and Local ordinance</a:t>
            </a:r>
          </a:p>
          <a:p>
            <a:pPr lvl="1"/>
            <a:r>
              <a:rPr lang="en-US" altLang="en-US" dirty="0"/>
              <a:t>SWPPP addresses CGP and ESCP requirements</a:t>
            </a:r>
          </a:p>
          <a:p>
            <a:r>
              <a:rPr lang="en-US" altLang="en-US" dirty="0"/>
              <a:t>QSD must prepare </a:t>
            </a:r>
          </a:p>
        </p:txBody>
      </p:sp>
      <p:sp>
        <p:nvSpPr>
          <p:cNvPr id="32773" name="Text Placeholder 7"/>
          <p:cNvSpPr>
            <a:spLocks noGrp="1"/>
          </p:cNvSpPr>
          <p:nvPr>
            <p:ph type="body" sz="quarter" idx="3"/>
          </p:nvPr>
        </p:nvSpPr>
        <p:spPr/>
        <p:txBody>
          <a:bodyPr/>
          <a:lstStyle/>
          <a:p>
            <a:r>
              <a:rPr lang="en-US" altLang="en-US"/>
              <a:t>ESCPs</a:t>
            </a:r>
          </a:p>
        </p:txBody>
      </p:sp>
      <p:sp>
        <p:nvSpPr>
          <p:cNvPr id="32774" name="Content Placeholder 8"/>
          <p:cNvSpPr>
            <a:spLocks noGrp="1"/>
          </p:cNvSpPr>
          <p:nvPr>
            <p:ph sz="quarter" idx="4"/>
          </p:nvPr>
        </p:nvSpPr>
        <p:spPr/>
        <p:txBody>
          <a:bodyPr/>
          <a:lstStyle/>
          <a:p>
            <a:r>
              <a:rPr lang="en-US" altLang="en-US"/>
              <a:t>Projects issued local grading or building permits that disturb soil</a:t>
            </a:r>
          </a:p>
          <a:p>
            <a:pPr lvl="1"/>
            <a:r>
              <a:rPr lang="en-US" altLang="en-US"/>
              <a:t>Note projects ≥ 1 acre subject to CGP waiver will need to prepare an ESCP</a:t>
            </a:r>
          </a:p>
          <a:p>
            <a:r>
              <a:rPr lang="en-US" altLang="en-US"/>
              <a:t>Phase II Permit does not specify qualification for preparers</a:t>
            </a:r>
          </a:p>
        </p:txBody>
      </p:sp>
      <p:pic>
        <p:nvPicPr>
          <p:cNvPr id="32775" name="Picture 3" descr="C:\Documents and Settings\SandyM.LWA\Local Settings\Temporary Internet Files\Content.IE5\0WY85PC1\MC90005482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4495800"/>
            <a:ext cx="2249488"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fld id="{9785C877-C512-4872-A01A-6BBAA383871F}" type="slidenum">
              <a:rPr lang="en-US" altLang="en-US" sz="1000" smtClean="0"/>
              <a:pPr eaLnBrk="1" hangingPunct="1">
                <a:spcBef>
                  <a:spcPct val="0"/>
                </a:spcBef>
                <a:buClrTx/>
                <a:buSzTx/>
                <a:buFontTx/>
                <a:buNone/>
              </a:pPr>
              <a:t>9</a:t>
            </a:fld>
            <a:endParaRPr lang="en-US" altLang="en-US" sz="1000"/>
          </a:p>
        </p:txBody>
      </p:sp>
      <p:pic>
        <p:nvPicPr>
          <p:cNvPr id="32777" name="Picture 9" descr="C:\Users\sandym\AppData\Local\Microsoft\Windows\Temporary Internet Files\Content.IE5\D8F7FB6F\MC90043260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5157788"/>
            <a:ext cx="146367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theme/theme1.xml><?xml version="1.0" encoding="utf-8"?>
<a:theme xmlns:a="http://schemas.openxmlformats.org/drawingml/2006/main" name="Design Template">
  <a:themeElements>
    <a:clrScheme name="Design Template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Desig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sign Template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Design Template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Design Template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Design Template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Design Template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Design Template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Design Template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Design Template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Final Presentation Template May 2006</Template>
  <TotalTime>3440</TotalTime>
  <Words>2040</Words>
  <Application>Microsoft Office PowerPoint</Application>
  <PresentationFormat>On-screen Show (4:3)</PresentationFormat>
  <Paragraphs>270</Paragraphs>
  <Slides>33</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Symbol</vt:lpstr>
      <vt:lpstr>Times New Roman</vt:lpstr>
      <vt:lpstr>Verdana</vt:lpstr>
      <vt:lpstr>Wingdings</vt:lpstr>
      <vt:lpstr>Design Template</vt:lpstr>
      <vt:lpstr>Erosion and Sediment Control Plans (ESCPs)</vt:lpstr>
      <vt:lpstr>Layers of controls protect Marin Creeks</vt:lpstr>
      <vt:lpstr>2013 Phase II Permit erosion control requirements</vt:lpstr>
      <vt:lpstr>Planning for new construction requirements</vt:lpstr>
      <vt:lpstr>Training for new construction requirements</vt:lpstr>
      <vt:lpstr>ESCP knowledge basics for staff and applicants</vt:lpstr>
      <vt:lpstr>Basic requirements for ESCP content</vt:lpstr>
      <vt:lpstr>ESCPs are required for 4 types of locally authorized projects</vt:lpstr>
      <vt:lpstr>SWPPPs vs ESCPs</vt:lpstr>
      <vt:lpstr>MCSTOPPP ESCP Tools</vt:lpstr>
      <vt:lpstr>Standard ESCP Template Core of the Tools</vt:lpstr>
      <vt:lpstr>Standard template for ESCPs</vt:lpstr>
      <vt:lpstr>Orientation to the ESCP template</vt:lpstr>
      <vt:lpstr>Agency Information: Tracking Documentation</vt:lpstr>
      <vt:lpstr>Agency Information: Reviewers Comments</vt:lpstr>
      <vt:lpstr>Section 1: Project Information</vt:lpstr>
      <vt:lpstr>Section 1: Project Information</vt:lpstr>
      <vt:lpstr>Section 2: Applicant Information</vt:lpstr>
      <vt:lpstr>Section 2: Applicant Certification</vt:lpstr>
      <vt:lpstr>Section 3: Other Permits</vt:lpstr>
      <vt:lpstr>Section 4: Site Plan and BMP Locations</vt:lpstr>
      <vt:lpstr>PowerPoint Presentation</vt:lpstr>
      <vt:lpstr>Section 4: BMP Schedule</vt:lpstr>
      <vt:lpstr>PowerPoint Presentation</vt:lpstr>
      <vt:lpstr>PowerPoint Presentation</vt:lpstr>
      <vt:lpstr>PowerPoint Presentation</vt:lpstr>
      <vt:lpstr>Section 5: BMP Information</vt:lpstr>
      <vt:lpstr>PowerPoint Presentation</vt:lpstr>
      <vt:lpstr>ESCP must be approved by the municipality</vt:lpstr>
      <vt:lpstr>ESCP standard template compiles key information</vt:lpstr>
      <vt:lpstr>Role of the ESCP reviewer</vt:lpstr>
      <vt:lpstr>Role of ESCP preparer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Sandy Mathews</dc:creator>
  <cp:lastModifiedBy>Bunce, Howard</cp:lastModifiedBy>
  <cp:revision>251</cp:revision>
  <dcterms:created xsi:type="dcterms:W3CDTF">2007-12-27T20:07:35Z</dcterms:created>
  <dcterms:modified xsi:type="dcterms:W3CDTF">2020-09-09T01:21:04Z</dcterms:modified>
</cp:coreProperties>
</file>