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4" r:id="rId1"/>
  </p:sldMasterIdLst>
  <p:notesMasterIdLst>
    <p:notesMasterId r:id="rId13"/>
  </p:notesMasterIdLst>
  <p:handoutMasterIdLst>
    <p:handoutMasterId r:id="rId14"/>
  </p:handoutMasterIdLst>
  <p:sldIdLst>
    <p:sldId id="382" r:id="rId2"/>
    <p:sldId id="380" r:id="rId3"/>
    <p:sldId id="387" r:id="rId4"/>
    <p:sldId id="388" r:id="rId5"/>
    <p:sldId id="379" r:id="rId6"/>
    <p:sldId id="375" r:id="rId7"/>
    <p:sldId id="374" r:id="rId8"/>
    <p:sldId id="383" r:id="rId9"/>
    <p:sldId id="371" r:id="rId10"/>
    <p:sldId id="386" r:id="rId11"/>
    <p:sldId id="381" r:id="rId12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FF66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7811" autoAdjust="0"/>
  </p:normalViewPr>
  <p:slideViewPr>
    <p:cSldViewPr>
      <p:cViewPr varScale="1">
        <p:scale>
          <a:sx n="61" d="100"/>
          <a:sy n="61" d="100"/>
        </p:scale>
        <p:origin x="127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fld id="{F175F8A2-AE50-4F1A-B66B-360B1C06DC1C}" type="datetimeFigureOut">
              <a:rPr lang="en-US"/>
              <a:pPr>
                <a:defRPr/>
              </a:pPr>
              <a:t>9/8/2020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fld id="{44CC6618-1628-424F-9BE0-EF2EE22BA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3418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7E23D746-D431-44E7-8EA5-BC1CCBDD2419}" type="datetimeFigureOut">
              <a:rPr lang="en-US"/>
              <a:pPr>
                <a:defRPr/>
              </a:pPr>
              <a:t>9/8/2020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BBCA8B55-7D09-477B-80F8-B41270DF64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446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776E72D-D6AB-43E8-A4CF-63A59FA03E3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80EDFC6-4F9A-420C-9930-665C612DA090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BEF2159-6643-4C16-A707-319D6D1E414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Best</a:t>
            </a:r>
            <a:r>
              <a:rPr lang="en-US" baseline="0" dirty="0"/>
              <a:t> practice – use check list to document inspection weekly. Site entrance needs to be inspected daily (or more frequently).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CA8B55-7D09-477B-80F8-B41270DF64E5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4584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78F25AB-17B6-492A-8831-D2B627C88B20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78F25AB-17B6-492A-8831-D2B627C88B20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40DECEC-44B0-4D8C-929A-AC3B3B56CB04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rgbClr val="0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5" name="Line 12"/>
          <p:cNvSpPr>
            <a:spLocks noChangeShapeType="1"/>
          </p:cNvSpPr>
          <p:nvPr/>
        </p:nvSpPr>
        <p:spPr bwMode="auto">
          <a:xfrm>
            <a:off x="457200" y="1447800"/>
            <a:ext cx="8229600" cy="0"/>
          </a:xfrm>
          <a:prstGeom prst="line">
            <a:avLst/>
          </a:prstGeom>
          <a:noFill/>
          <a:ln w="12700">
            <a:solidFill>
              <a:srgbClr val="A5E1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rgbClr val="99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6174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82880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174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3124200"/>
            <a:ext cx="8229600" cy="2895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69D48-BAD4-40C0-98F4-94C31B9000FB}" type="datetime1">
              <a:rPr lang="en-US"/>
              <a:pPr>
                <a:defRPr/>
              </a:pPr>
              <a:t>9/8/2020</a:t>
            </a:fld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089190-6F39-4FE2-A122-9DC24E8A49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547403"/>
      </p:ext>
    </p:extLst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D0D36C-D9CB-4AE8-ACF2-D010A2624C11}" type="datetime1">
              <a:rPr lang="en-US"/>
              <a:pPr>
                <a:defRPr/>
              </a:pPr>
              <a:t>9/8/2020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4351C6-CEEF-4637-8580-7B854A7F70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316816"/>
      </p:ext>
    </p:extLst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181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181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352D16-E683-47E8-9D7B-B56009D41D79}" type="datetime1">
              <a:rPr lang="en-US"/>
              <a:pPr>
                <a:defRPr/>
              </a:pPr>
              <a:t>9/8/2020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918921-2B5A-42A7-B81A-44AB7DA580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681461"/>
      </p:ext>
    </p:extLst>
  </p:cSld>
  <p:clrMapOvr>
    <a:masterClrMapping/>
  </p:clrMapOvr>
  <p:transition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495800"/>
          </a:xfrm>
        </p:spPr>
        <p:txBody>
          <a:bodyPr/>
          <a:lstStyle/>
          <a:p>
            <a:pPr lvl="0"/>
            <a:r>
              <a:rPr lang="en-US" noProof="0"/>
              <a:t>Click icon to add chart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980E73-9866-4751-968B-391AA063B4FD}" type="datetime1">
              <a:rPr lang="en-US"/>
              <a:pPr>
                <a:defRPr/>
              </a:pPr>
              <a:t>9/8/2020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8778E-4853-4AB9-BF97-517B17B46E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771336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765140-ACFD-4C51-9BE2-B691F63FF92A}" type="datetime1">
              <a:rPr lang="en-US"/>
              <a:pPr>
                <a:defRPr/>
              </a:pPr>
              <a:t>9/8/2020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2A0E67-E5C6-4DA0-BB7E-D207D23319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617059"/>
      </p:ext>
    </p:extLst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8A3F17-7FA0-4FB7-89EB-A3E2E2FDE1FE}" type="datetime1">
              <a:rPr lang="en-US"/>
              <a:pPr>
                <a:defRPr/>
              </a:pPr>
              <a:t>9/8/2020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53BC93-ED82-48FF-AAA9-8F2EBE3187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859378"/>
      </p:ext>
    </p:extLst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1C2339-C7E1-4253-A053-4D27BB3B272E}" type="datetime1">
              <a:rPr lang="en-US"/>
              <a:pPr>
                <a:defRPr/>
              </a:pPr>
              <a:t>9/8/2020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D9EE8E-8E38-4094-BC03-3659D89905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840282"/>
      </p:ext>
    </p:extLst>
  </p:cSld>
  <p:clrMapOvr>
    <a:masterClrMapping/>
  </p:clrMapOvr>
  <p:transition>
    <p:fade thruBlk="1"/>
  </p:transition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1CFA35-3FAC-4AAC-AC31-269BF7B3C7CE}" type="datetime1">
              <a:rPr lang="en-US"/>
              <a:pPr>
                <a:defRPr/>
              </a:pPr>
              <a:t>9/8/2020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CE1AEE-007C-4B13-8787-30F0DA1A5A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675992"/>
      </p:ext>
    </p:extLst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2C2FA5-AAB6-4E51-AEF6-F7CA75087D55}" type="datetime1">
              <a:rPr lang="en-US"/>
              <a:pPr>
                <a:defRPr/>
              </a:pPr>
              <a:t>9/8/2020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7374A5-892B-43F1-AEF2-CA2B562AB2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856992"/>
      </p:ext>
    </p:extLst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0A91F4-7BB6-41D0-B263-C52C805FCEC6}" type="datetime1">
              <a:rPr lang="en-US"/>
              <a:pPr>
                <a:defRPr/>
              </a:pPr>
              <a:t>9/8/2020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0CDC3C-9E19-4154-9074-5A425B7537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965710"/>
      </p:ext>
    </p:extLst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3871DC-32CA-43E5-A7CB-3371873F26B2}" type="datetime1">
              <a:rPr lang="en-US"/>
              <a:pPr>
                <a:defRPr/>
              </a:pPr>
              <a:t>9/8/2020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1A1744-0453-4784-A30F-E48F915E16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54253"/>
      </p:ext>
    </p:extLst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2FFF17-5C37-4031-88AC-DDEAB9693FBE}" type="datetime1">
              <a:rPr lang="en-US"/>
              <a:pPr>
                <a:defRPr/>
              </a:pPr>
              <a:t>9/8/2020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D8ACCD-F87B-443D-88F5-88EBA990F8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846580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ABEFF"/>
            </a:gs>
            <a:gs pos="100000">
              <a:srgbClr val="E1F0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</p:txBody>
      </p:sp>
      <p:sp>
        <p:nvSpPr>
          <p:cNvPr id="6164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pitchFamily="34" charset="0"/>
              </a:defRPr>
            </a:lvl1pPr>
          </a:lstStyle>
          <a:p>
            <a:pPr>
              <a:defRPr/>
            </a:pPr>
            <a:fld id="{D3FF5313-B989-477E-AE3E-A38AAD36DDF0}" type="datetime1">
              <a:rPr lang="en-US"/>
              <a:pPr>
                <a:defRPr/>
              </a:pPr>
              <a:t>9/8/2020</a:t>
            </a:fld>
            <a:endParaRPr lang="en-US"/>
          </a:p>
        </p:txBody>
      </p:sp>
      <p:sp>
        <p:nvSpPr>
          <p:cNvPr id="6164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64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Arial" pitchFamily="34" charset="0"/>
              </a:defRPr>
            </a:lvl1pPr>
          </a:lstStyle>
          <a:p>
            <a:pPr>
              <a:defRPr/>
            </a:pPr>
            <a:fld id="{F5F5A15C-87C6-44E2-80E1-25A29F1244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rgbClr val="0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57200" y="1447800"/>
            <a:ext cx="8229600" cy="0"/>
          </a:xfrm>
          <a:prstGeom prst="line">
            <a:avLst/>
          </a:prstGeom>
          <a:noFill/>
          <a:ln w="12700">
            <a:solidFill>
              <a:srgbClr val="A5E1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rgbClr val="99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 sz="2400"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889" r:id="rId2"/>
    <p:sldLayoutId id="2147483890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897" r:id="rId10"/>
    <p:sldLayoutId id="2147483898" r:id="rId11"/>
    <p:sldLayoutId id="2147483899" r:id="rId12"/>
  </p:sldLayoutIdLst>
  <p:transition>
    <p:fade thruBlk="1"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8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80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80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80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80"/>
          </a:solidFill>
          <a:latin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80"/>
          </a:solidFill>
          <a:latin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80"/>
          </a:solidFill>
          <a:latin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80"/>
          </a:solidFill>
          <a:latin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0080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80"/>
        </a:buClr>
        <a:buSzPct val="75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80"/>
        </a:buClr>
        <a:buSzPct val="90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0080"/>
        </a:buClr>
        <a:buSzPct val="7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0080"/>
        </a:buClr>
        <a:buSzPct val="7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CCFF"/>
        </a:buClr>
        <a:buSzPct val="7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00CCFF"/>
        </a:buClr>
        <a:buSzPct val="75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00CCFF"/>
        </a:buClr>
        <a:buSzPct val="75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00CCFF"/>
        </a:buClr>
        <a:buSzPct val="75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00CCFF"/>
        </a:buClr>
        <a:buSzPct val="75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2"/>
          <p:cNvSpPr>
            <a:spLocks noGrp="1"/>
          </p:cNvSpPr>
          <p:nvPr>
            <p:ph type="ctrTitle"/>
          </p:nvPr>
        </p:nvSpPr>
        <p:spPr>
          <a:xfrm>
            <a:off x="5257800" y="1828800"/>
            <a:ext cx="3429000" cy="3048000"/>
          </a:xfrm>
        </p:spPr>
        <p:txBody>
          <a:bodyPr/>
          <a:lstStyle/>
          <a:p>
            <a:r>
              <a:rPr lang="en-US" altLang="en-US" dirty="0"/>
              <a:t>ESCP Inspections</a:t>
            </a:r>
          </a:p>
        </p:txBody>
      </p:sp>
      <p:sp>
        <p:nvSpPr>
          <p:cNvPr id="3075" name="Subtitle 3"/>
          <p:cNvSpPr>
            <a:spLocks noGrp="1"/>
          </p:cNvSpPr>
          <p:nvPr>
            <p:ph type="subTitle" idx="1"/>
          </p:nvPr>
        </p:nvSpPr>
        <p:spPr>
          <a:xfrm>
            <a:off x="457200" y="5638800"/>
            <a:ext cx="8229600" cy="990600"/>
          </a:xfrm>
        </p:spPr>
        <p:txBody>
          <a:bodyPr/>
          <a:lstStyle/>
          <a:p>
            <a:r>
              <a:rPr lang="en-US" altLang="en-US" dirty="0"/>
              <a:t>San Rafael, California</a:t>
            </a:r>
            <a:br>
              <a:rPr lang="en-US" altLang="en-US" dirty="0"/>
            </a:br>
            <a:r>
              <a:rPr lang="en-US" altLang="en-US" dirty="0"/>
              <a:t>November 12, 2015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304800" y="381000"/>
            <a:ext cx="8839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0" hangingPunct="0">
              <a:defRPr/>
            </a:pPr>
            <a:r>
              <a:rPr lang="en-US" sz="2000" b="1" kern="0" dirty="0">
                <a:solidFill>
                  <a:srgbClr val="000080"/>
                </a:solidFill>
              </a:rPr>
              <a:t>Marin County Stormwater Pollution Prevention Program</a:t>
            </a:r>
          </a:p>
        </p:txBody>
      </p:sp>
      <p:pic>
        <p:nvPicPr>
          <p:cNvPr id="3077" name="Picture 10" descr="Marin County Stormwater Pollution Prevention Program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52400"/>
            <a:ext cx="114300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9" descr="MPj04331220000[1]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encilGrayscal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05000"/>
            <a:ext cx="4098925" cy="338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7554159"/>
      </p:ext>
    </p:extLst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Role of the construction operator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/>
          <a:lstStyle/>
          <a:p>
            <a:r>
              <a:rPr lang="en-US" altLang="en-US" dirty="0"/>
              <a:t>Use the ESCP and Site Plan to guide inspection</a:t>
            </a:r>
          </a:p>
          <a:p>
            <a:pPr lvl="1"/>
            <a:r>
              <a:rPr lang="en-US" altLang="en-US" dirty="0"/>
              <a:t>Confirm planned BMPs are implemented and effective</a:t>
            </a:r>
          </a:p>
          <a:p>
            <a:r>
              <a:rPr lang="en-US" altLang="en-US" dirty="0"/>
              <a:t>Notify local agency when the ESCP needs to be changed</a:t>
            </a:r>
          </a:p>
          <a:p>
            <a:r>
              <a:rPr lang="en-US" altLang="en-US" dirty="0"/>
              <a:t>Recognize authorized and unauthorized non-stormwater discharges</a:t>
            </a:r>
          </a:p>
          <a:p>
            <a:r>
              <a:rPr lang="en-US" altLang="en-US" dirty="0"/>
              <a:t>Be familiar with standard construction site BMPs</a:t>
            </a:r>
          </a:p>
          <a:p>
            <a:pPr lvl="1"/>
            <a:r>
              <a:rPr lang="en-US" altLang="en-US" dirty="0"/>
              <a:t>Understand what they are, how they work, how to install them, and how to inspect them</a:t>
            </a: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0080"/>
              </a:buClr>
              <a:buSzPct val="7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0080"/>
              </a:buClr>
              <a:buSzPct val="90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0080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0080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CCFF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95FC6C18-46CD-4C73-A87C-217CC0474D89}" type="slidenum">
              <a:rPr lang="en-US" altLang="en-US" sz="1000" smtClean="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en-US" altLang="en-US" sz="1000"/>
          </a:p>
        </p:txBody>
      </p:sp>
    </p:spTree>
    <p:extLst>
      <p:ext uri="{BB962C8B-B14F-4D97-AF65-F5344CB8AC3E}">
        <p14:creationId xmlns:p14="http://schemas.microsoft.com/office/powerpoint/2010/main" val="2765378793"/>
      </p:ext>
    </p:extLst>
  </p:cSld>
  <p:clrMapOvr>
    <a:masterClrMapping/>
  </p:clrMapOvr>
  <p:transition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8915526-A001-4E05-8756-01C267590283}" type="slidenum">
              <a:rPr lang="en-US" altLang="en-US" smtClean="0"/>
              <a:pPr eaLnBrk="1" hangingPunct="1"/>
              <a:t>11</a:t>
            </a:fld>
            <a:endParaRPr lang="en-US" altLang="en-US"/>
          </a:p>
        </p:txBody>
      </p:sp>
      <p:pic>
        <p:nvPicPr>
          <p:cNvPr id="1026" name="Picture 2" descr="D:\SANDY-FILES\Dropbox\Sandy's Photos\Marin\Marin July 2014\Drakes Beach\IMG_20140720_130933_88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65" name="TextBox 4"/>
          <p:cNvSpPr txBox="1">
            <a:spLocks noChangeArrowheads="1"/>
          </p:cNvSpPr>
          <p:nvPr/>
        </p:nvSpPr>
        <p:spPr bwMode="auto">
          <a:xfrm>
            <a:off x="152400" y="5511800"/>
            <a:ext cx="36480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6000">
                <a:solidFill>
                  <a:srgbClr val="FFFF00"/>
                </a:solidFill>
              </a:rPr>
              <a:t>Questions</a:t>
            </a:r>
          </a:p>
        </p:txBody>
      </p:sp>
    </p:spTree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4"/>
          <p:cNvSpPr>
            <a:spLocks noGrp="1"/>
          </p:cNvSpPr>
          <p:nvPr>
            <p:ph type="title"/>
          </p:nvPr>
        </p:nvSpPr>
        <p:spPr>
          <a:xfrm>
            <a:off x="228600" y="76200"/>
            <a:ext cx="4343400" cy="1398587"/>
          </a:xfrm>
        </p:spPr>
        <p:txBody>
          <a:bodyPr/>
          <a:lstStyle/>
          <a:p>
            <a:pPr>
              <a:defRPr/>
            </a:pPr>
            <a:r>
              <a:rPr lang="en-US" sz="3200" dirty="0"/>
              <a:t>MSCTOPPP inspection checklist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495800"/>
          </a:xfrm>
        </p:spPr>
        <p:txBody>
          <a:bodyPr/>
          <a:lstStyle/>
          <a:p>
            <a:pPr>
              <a:defRPr/>
            </a:pPr>
            <a:r>
              <a:rPr lang="en-US" dirty="0"/>
              <a:t>Basic 2 page form </a:t>
            </a:r>
          </a:p>
          <a:p>
            <a:pPr>
              <a:defRPr/>
            </a:pPr>
            <a:r>
              <a:rPr lang="en-US" dirty="0"/>
              <a:t>Allows inspectors to note if required BMPs are present and either adequate or non-compliant</a:t>
            </a: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0080"/>
              </a:buClr>
              <a:buSzPct val="7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0080"/>
              </a:buClr>
              <a:buSzPct val="90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0080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0080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CCFF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9D5A540D-2B46-4128-8525-AC18805CC213}" type="slidenum">
              <a:rPr lang="en-US" altLang="en-US" sz="1000" smtClean="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en-US" altLang="en-US" sz="1000"/>
          </a:p>
        </p:txBody>
      </p:sp>
      <p:pic>
        <p:nvPicPr>
          <p:cNvPr id="34821" name="Picture 2" descr="D:\SANDY-FILES\Documents\Work\Projects\475 MCSTOPPP\475.02 Phase II Support\Task 12 ASC Cnst Training\2014 ESCP training\MCS_Construction_Inspection_Form_Page_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343400" y="263525"/>
            <a:ext cx="4605338" cy="6583363"/>
          </a:xfrm>
          <a:ln w="317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712787"/>
          </a:xfrm>
        </p:spPr>
        <p:txBody>
          <a:bodyPr/>
          <a:lstStyle/>
          <a:p>
            <a:r>
              <a:rPr lang="en-US" dirty="0"/>
              <a:t>Inspection Log</a:t>
            </a:r>
          </a:p>
        </p:txBody>
      </p:sp>
      <p:pic>
        <p:nvPicPr>
          <p:cNvPr id="9" name="Picture 2" descr="C:\Users\sandym\Desktop\e10e14escpinspectlogsheet_Page_1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6" r="1601" b="6379"/>
          <a:stretch/>
        </p:blipFill>
        <p:spPr bwMode="auto">
          <a:xfrm>
            <a:off x="48232" y="1112520"/>
            <a:ext cx="9095768" cy="566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D9EE8E-8E38-4094-BC03-3659D89905A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334400"/>
      </p:ext>
    </p:extLst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Inspection log rolls up your inspection records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Date of inspection</a:t>
            </a:r>
          </a:p>
          <a:p>
            <a:r>
              <a:rPr lang="en-US" dirty="0"/>
              <a:t>Location of project/property</a:t>
            </a:r>
          </a:p>
          <a:p>
            <a:r>
              <a:rPr lang="en-US" dirty="0"/>
              <a:t>Inspection type</a:t>
            </a:r>
          </a:p>
          <a:p>
            <a:r>
              <a:rPr lang="en-US" dirty="0"/>
              <a:t>Inspector’s name/initials</a:t>
            </a:r>
          </a:p>
          <a:p>
            <a:r>
              <a:rPr lang="en-US" dirty="0"/>
              <a:t>BMP status</a:t>
            </a:r>
          </a:p>
          <a:p>
            <a:pPr lvl="1"/>
            <a:r>
              <a:rPr lang="en-US" dirty="0"/>
              <a:t>Installed per plan</a:t>
            </a:r>
          </a:p>
          <a:p>
            <a:pPr lvl="1"/>
            <a:r>
              <a:rPr lang="en-US" dirty="0"/>
              <a:t>Maintained</a:t>
            </a:r>
          </a:p>
          <a:p>
            <a:pPr lvl="1"/>
            <a:r>
              <a:rPr lang="en-US" dirty="0"/>
              <a:t>Effective</a:t>
            </a:r>
          </a:p>
          <a:p>
            <a:pPr lvl="1"/>
            <a:r>
              <a:rPr lang="en-US" dirty="0"/>
              <a:t>Deficiencies (none, identified</a:t>
            </a:r>
            <a:r>
              <a:rPr lang="en-US"/>
              <a:t>, corrected)</a:t>
            </a:r>
            <a:endParaRPr lang="en-US" dirty="0"/>
          </a:p>
          <a:p>
            <a:r>
              <a:rPr lang="en-US" dirty="0"/>
              <a:t>Notes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2A0E67-E5C6-4DA0-BB7E-D207D23319B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794426"/>
      </p:ext>
    </p:extLst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Municipal inspection frequency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MCSTOPPP’s Construction Site Performance Standards requires inspections after each major storm event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Phase II Permit requires prioritizing inspections and conducting inspections at certain check points</a:t>
            </a: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0080"/>
              </a:buClr>
              <a:buSzPct val="7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0080"/>
              </a:buClr>
              <a:buSzPct val="90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0080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0080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CCFF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56F96FE3-0676-4226-9582-3487A90592BE}" type="slidenum">
              <a:rPr lang="en-US" altLang="en-US" sz="1000" smtClean="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en-US" altLang="en-US" sz="1000"/>
          </a:p>
        </p:txBody>
      </p:sp>
      <p:sp>
        <p:nvSpPr>
          <p:cNvPr id="5" name="TextBox 4"/>
          <p:cNvSpPr txBox="1"/>
          <p:nvPr/>
        </p:nvSpPr>
        <p:spPr>
          <a:xfrm>
            <a:off x="838200" y="3200400"/>
            <a:ext cx="7315200" cy="1477963"/>
          </a:xfrm>
          <a:prstGeom prst="rect">
            <a:avLst/>
          </a:prstGeom>
          <a:solidFill>
            <a:schemeClr val="accent3"/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MCSTOPPP Major storm event definition</a:t>
            </a:r>
          </a:p>
          <a:p>
            <a:pPr>
              <a:defRPr/>
            </a:pPr>
            <a:r>
              <a:rPr lang="en-US" dirty="0"/>
              <a:t>“A storm or series of storms of such intensity or duration as to create significant quantities of runoff and potential for erosion.  A series of storm events will be considered one major storm event if there is less than 72 hours of dry weather between storms.”</a:t>
            </a:r>
          </a:p>
        </p:txBody>
      </p:sp>
    </p:spTree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57201" y="1676401"/>
          <a:ext cx="8153399" cy="43049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515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346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6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203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Priority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69" marR="6076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  <a:ea typeface="+mn-ea"/>
                          <a:cs typeface="+mn-cs"/>
                        </a:rPr>
                        <a:t>Types</a:t>
                      </a:r>
                      <a:r>
                        <a:rPr lang="en-US" sz="2000" baseline="0" dirty="0">
                          <a:effectLst/>
                          <a:latin typeface="+mn-lt"/>
                          <a:ea typeface="+mn-ea"/>
                          <a:cs typeface="+mn-cs"/>
                        </a:rPr>
                        <a:t> of Projects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69" marR="6076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Inspection Requirements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69" marR="60769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3421">
                <a:tc rowSpan="2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Normal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69" marR="60769" marT="0" marB="0" vert="vert270" anchor="ctr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Symbol"/>
                        <a:buChar char=""/>
                        <a:tabLst/>
                        <a:defRPr/>
                      </a:pPr>
                      <a:r>
                        <a:rPr lang="en-US" sz="2000" dirty="0">
                          <a:effectLst/>
                        </a:rPr>
                        <a:t>Projects subject to ESCP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2000" dirty="0">
                          <a:effectLst/>
                        </a:rPr>
                        <a:t>Projects covered by the CGP </a:t>
                      </a:r>
                    </a:p>
                    <a:p>
                      <a:pPr marL="342900" marR="0" lvl="0" indent="-34290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2000" dirty="0">
                          <a:effectLst/>
                        </a:rPr>
                        <a:t>Projects subject to the CGP waiver</a:t>
                      </a:r>
                    </a:p>
                  </a:txBody>
                  <a:tcPr marL="60769" marR="60769" marT="0" marB="0"/>
                </a:tc>
                <a:tc>
                  <a:txBody>
                    <a:bodyPr/>
                    <a:lstStyle/>
                    <a:p>
                      <a:pPr marL="457200" marR="0" lvl="0" indent="-4572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en-US" sz="2000" b="0" dirty="0">
                          <a:effectLst/>
                        </a:rPr>
                        <a:t>Prior to land disturbance if </a:t>
                      </a:r>
                      <a:r>
                        <a:rPr lang="en-US" sz="2000" b="0" u="none" dirty="0">
                          <a:effectLst/>
                        </a:rPr>
                        <a:t>starts during rainy season</a:t>
                      </a:r>
                    </a:p>
                    <a:p>
                      <a:pPr marL="457200" marR="0" lvl="0" indent="-4572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en-US" sz="2000" b="0" i="1" dirty="0">
                          <a:effectLst/>
                        </a:rPr>
                        <a:t>After each major rain event </a:t>
                      </a:r>
                    </a:p>
                    <a:p>
                      <a:pPr marL="739775" marR="0" lvl="1" indent="-28257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/>
                        <a:buChar char="o"/>
                        <a:tabLst>
                          <a:tab pos="739775" algn="l"/>
                        </a:tabLst>
                      </a:pPr>
                      <a:r>
                        <a:rPr lang="en-US" sz="2000" b="0" i="1" dirty="0">
                          <a:effectLst/>
                        </a:rPr>
                        <a:t>The agency can require the project proponent to conduct and document these inspections</a:t>
                      </a:r>
                    </a:p>
                    <a:p>
                      <a:pPr marL="457200" marR="0" lvl="0" indent="-4572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en-US" sz="2000" b="0" dirty="0">
                          <a:effectLst/>
                        </a:rPr>
                        <a:t>Once during active grading</a:t>
                      </a:r>
                    </a:p>
                    <a:p>
                      <a:pPr marL="457200" marR="0" lvl="0" indent="-4572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457200" algn="l"/>
                        </a:tabLst>
                      </a:pPr>
                      <a:r>
                        <a:rPr lang="en-US" sz="2000" b="0" dirty="0">
                          <a:effectLst/>
                        </a:rPr>
                        <a:t>At conclusion of project </a:t>
                      </a:r>
                      <a:endParaRPr lang="en-US" sz="20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69" marR="60769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8963">
                <a:tc vMerge="1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69" marR="60769" marT="0" marB="0" vert="vert270" anchor="ctr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2000" dirty="0">
                          <a:effectLst/>
                        </a:rPr>
                        <a:t>Projects</a:t>
                      </a:r>
                      <a:r>
                        <a:rPr lang="en-US" sz="2000" baseline="0" dirty="0">
                          <a:effectLst/>
                        </a:rPr>
                        <a:t> on the </a:t>
                      </a:r>
                      <a:r>
                        <a:rPr lang="en-US" sz="2000" dirty="0">
                          <a:effectLst/>
                        </a:rPr>
                        <a:t>Bolinas</a:t>
                      </a:r>
                      <a:r>
                        <a:rPr lang="en-US" sz="2000" baseline="0" dirty="0">
                          <a:effectLst/>
                        </a:rPr>
                        <a:t> Mesa</a:t>
                      </a:r>
                      <a:endParaRPr lang="en-US" sz="2000" dirty="0">
                        <a:effectLst/>
                      </a:endParaRPr>
                    </a:p>
                  </a:txBody>
                  <a:tcPr marL="60769" marR="60769" marT="0" marB="0"/>
                </a:tc>
                <a:tc>
                  <a:txBody>
                    <a:bodyPr/>
                    <a:lstStyle/>
                    <a:p>
                      <a:pPr marL="457200" marR="0" indent="-4572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US" sz="20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Weekly inspections</a:t>
                      </a:r>
                    </a:p>
                  </a:txBody>
                  <a:tcPr marL="60769" marR="60769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686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Municipal inspection frequency: “Normal priority”</a:t>
            </a:r>
          </a:p>
        </p:txBody>
      </p:sp>
      <p:sp>
        <p:nvSpPr>
          <p:cNvPr id="3686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0080"/>
              </a:buClr>
              <a:buSzPct val="7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0080"/>
              </a:buClr>
              <a:buSzPct val="90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0080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0080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CCFF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75838567-C8AA-4893-9C94-E21B3B9AB2F7}" type="slidenum">
              <a:rPr lang="en-US" altLang="en-US" sz="1000" smtClean="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n-US" altLang="en-US" sz="1000"/>
          </a:p>
        </p:txBody>
      </p:sp>
    </p:spTree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81000" y="1905000"/>
          <a:ext cx="8458199" cy="38302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833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446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301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Priority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69" marR="6076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Trigger</a:t>
                      </a:r>
                    </a:p>
                  </a:txBody>
                  <a:tcPr marL="60769" marR="6076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Inspection Requirements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69" marR="60769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96899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High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69" marR="60769" marT="0" marB="0" vert="vert270" anchor="ctr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2000" dirty="0">
                          <a:effectLst/>
                        </a:rPr>
                        <a:t>Projects with BMP implementation problems as determined by agency inspector or verified complaint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69" marR="60769" marT="0" marB="0"/>
                </a:tc>
                <a:tc>
                  <a:txBody>
                    <a:bodyPr/>
                    <a:lstStyle/>
                    <a:p>
                      <a:pPr marL="576263" marR="0" lvl="0" indent="-576263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576263" algn="l"/>
                        </a:tabLst>
                      </a:pPr>
                      <a:r>
                        <a:rPr lang="en-US" sz="2000" dirty="0">
                          <a:effectLst/>
                        </a:rPr>
                        <a:t>1- 4 	Same</a:t>
                      </a:r>
                      <a:r>
                        <a:rPr lang="en-US" sz="2000" baseline="0" dirty="0">
                          <a:effectLst/>
                        </a:rPr>
                        <a:t> as above</a:t>
                      </a:r>
                      <a:endParaRPr lang="en-US" sz="2000" dirty="0">
                        <a:effectLst/>
                      </a:endParaRPr>
                    </a:p>
                    <a:p>
                      <a:pPr marL="576263" marR="0" lvl="0" indent="-576263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576263" algn="l"/>
                        </a:tabLst>
                      </a:pPr>
                      <a:r>
                        <a:rPr lang="en-US" sz="2000" dirty="0">
                          <a:effectLst/>
                        </a:rPr>
                        <a:t>5.	Re-inspection after inspector identifies BMP problem or complaint to verify corrections</a:t>
                      </a:r>
                    </a:p>
                    <a:p>
                      <a:pPr marL="742950" marR="0" lvl="1" indent="-28575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/>
                        <a:buChar char="o"/>
                      </a:pPr>
                      <a:r>
                        <a:rPr lang="en-US" sz="2000" dirty="0">
                          <a:effectLst/>
                        </a:rPr>
                        <a:t>Agency can require project proponent to submit proof (photo) demonstrating corrections have been made.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769" marR="60769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7891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0080"/>
              </a:buClr>
              <a:buSzPct val="7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0080"/>
              </a:buClr>
              <a:buSzPct val="90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0080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0080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CCFF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DAE997DB-8FD1-4F7C-B9B3-7818805A156A}" type="slidenum">
              <a:rPr lang="en-US" altLang="en-US" sz="1000" smtClean="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en-US" altLang="en-US" sz="1000"/>
          </a:p>
        </p:txBody>
      </p:sp>
      <p:sp>
        <p:nvSpPr>
          <p:cNvPr id="37892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Municipal inspection frequency: “High priority” </a:t>
            </a:r>
          </a:p>
        </p:txBody>
      </p:sp>
    </p:spTree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Construction operators need to inspection projects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495800"/>
          </a:xfrm>
        </p:spPr>
        <p:txBody>
          <a:bodyPr/>
          <a:lstStyle/>
          <a:p>
            <a:r>
              <a:rPr lang="en-US" dirty="0"/>
              <a:t>Operator inspections check implementation of the ESCP and compliance with local ordinances</a:t>
            </a:r>
          </a:p>
          <a:p>
            <a:pPr lvl="1"/>
            <a:r>
              <a:rPr lang="en-US" dirty="0"/>
              <a:t>Planned BMPs are implemented and effective</a:t>
            </a:r>
          </a:p>
          <a:p>
            <a:pPr lvl="1"/>
            <a:r>
              <a:rPr lang="en-US" dirty="0"/>
              <a:t>No discharges of sediment laden water</a:t>
            </a:r>
          </a:p>
          <a:p>
            <a:pPr lvl="1"/>
            <a:r>
              <a:rPr lang="en-US" dirty="0"/>
              <a:t>No discharges of construction wastes or materials (including litter)</a:t>
            </a:r>
          </a:p>
          <a:p>
            <a:r>
              <a:rPr lang="en-US" dirty="0"/>
              <a:t>Agencies can require projects to conduct post rain event inspections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D9EE8E-8E38-4094-BC03-3659D89905A1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62000" y="5562600"/>
            <a:ext cx="7086600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CGP projects – must inspect per CGP required frequency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439753"/>
      </p:ext>
    </p:extLst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Role of the municipal inspector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/>
          <a:lstStyle/>
          <a:p>
            <a:r>
              <a:rPr lang="en-US" altLang="en-US" dirty="0"/>
              <a:t>Be familiar with the MCSTOPPP Standard ESCP Template</a:t>
            </a:r>
          </a:p>
          <a:p>
            <a:r>
              <a:rPr lang="en-US" altLang="en-US" dirty="0"/>
              <a:t>Use ESCP and Site Plan to guide site inspection</a:t>
            </a:r>
          </a:p>
          <a:p>
            <a:r>
              <a:rPr lang="en-US" altLang="en-US" dirty="0"/>
              <a:t>Recognize authorized and unauthorized non-stormwater discharges</a:t>
            </a:r>
          </a:p>
          <a:p>
            <a:r>
              <a:rPr lang="en-US" altLang="en-US" dirty="0"/>
              <a:t>Be familiar with standard construction site BMPs</a:t>
            </a:r>
          </a:p>
          <a:p>
            <a:pPr lvl="1"/>
            <a:r>
              <a:rPr lang="en-US" altLang="en-US" dirty="0"/>
              <a:t>Understand what they are, how they work, and when to deploy them</a:t>
            </a:r>
          </a:p>
          <a:p>
            <a:r>
              <a:rPr lang="en-US" altLang="en-US" dirty="0"/>
              <a:t>Know who your QSP is and seek her/his advice on BMPs and ESCPs</a:t>
            </a:r>
          </a:p>
          <a:p>
            <a:endParaRPr lang="en-US" altLang="en-US" dirty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00080"/>
              </a:buClr>
              <a:buSzPct val="7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0080"/>
              </a:buClr>
              <a:buSzPct val="90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0080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0080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CCFF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7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95FC6C18-46CD-4C73-A87C-217CC0474D89}" type="slidenum">
              <a:rPr lang="en-US" altLang="en-US" sz="1000" smtClean="0"/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en-US" altLang="en-US" sz="1000"/>
          </a:p>
        </p:txBody>
      </p:sp>
    </p:spTree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name="Design Template">
  <a:themeElements>
    <a:clrScheme name="Design Template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Design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Design Template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Template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Template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Template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Template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Template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Template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Template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Final Presentation Template May 2006</Template>
  <TotalTime>3507</TotalTime>
  <Words>522</Words>
  <Application>Microsoft Office PowerPoint</Application>
  <PresentationFormat>On-screen Show (4:3)</PresentationFormat>
  <Paragraphs>91</Paragraphs>
  <Slides>11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Courier New</vt:lpstr>
      <vt:lpstr>Symbol</vt:lpstr>
      <vt:lpstr>Times New Roman</vt:lpstr>
      <vt:lpstr>Wingdings</vt:lpstr>
      <vt:lpstr>Design Template</vt:lpstr>
      <vt:lpstr>ESCP Inspections</vt:lpstr>
      <vt:lpstr>MSCTOPPP inspection checklist</vt:lpstr>
      <vt:lpstr>Inspection Log</vt:lpstr>
      <vt:lpstr>Inspection log rolls up your inspection records</vt:lpstr>
      <vt:lpstr>Municipal inspection frequency</vt:lpstr>
      <vt:lpstr>Municipal inspection frequency: “Normal priority”</vt:lpstr>
      <vt:lpstr>Municipal inspection frequency: “High priority” </vt:lpstr>
      <vt:lpstr>Construction operators need to inspection projects</vt:lpstr>
      <vt:lpstr>Role of the municipal inspector</vt:lpstr>
      <vt:lpstr>Role of the construction operator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Sandy Mathews</dc:creator>
  <cp:lastModifiedBy>Bunce, Howard</cp:lastModifiedBy>
  <cp:revision>248</cp:revision>
  <dcterms:created xsi:type="dcterms:W3CDTF">2007-12-27T20:07:35Z</dcterms:created>
  <dcterms:modified xsi:type="dcterms:W3CDTF">2020-09-09T01:22:07Z</dcterms:modified>
</cp:coreProperties>
</file>